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4"/>
    <p:sldMasterId id="2147483787" r:id="rId5"/>
  </p:sldMasterIdLst>
  <p:notesMasterIdLst>
    <p:notesMasterId r:id="rId32"/>
  </p:notesMasterIdLst>
  <p:handoutMasterIdLst>
    <p:handoutMasterId r:id="rId33"/>
  </p:handoutMasterIdLst>
  <p:sldIdLst>
    <p:sldId id="398" r:id="rId6"/>
    <p:sldId id="400" r:id="rId7"/>
    <p:sldId id="401" r:id="rId8"/>
    <p:sldId id="402" r:id="rId9"/>
    <p:sldId id="396" r:id="rId10"/>
    <p:sldId id="404" r:id="rId11"/>
    <p:sldId id="408" r:id="rId12"/>
    <p:sldId id="409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6" r:id="rId28"/>
    <p:sldId id="427" r:id="rId29"/>
    <p:sldId id="429" r:id="rId30"/>
    <p:sldId id="430" r:id="rId31"/>
  </p:sldIdLst>
  <p:sldSz cx="9144000" cy="5143500" type="screen16x9"/>
  <p:notesSz cx="6858000" cy="9144000"/>
  <p:defaultTextStyle>
    <a:defPPr>
      <a:defRPr lang="en-U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3D"/>
    <a:srgbClr val="616265"/>
    <a:srgbClr val="DD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88015" autoAdjust="0"/>
  </p:normalViewPr>
  <p:slideViewPr>
    <p:cSldViewPr>
      <p:cViewPr varScale="1">
        <p:scale>
          <a:sx n="99" d="100"/>
          <a:sy n="99" d="100"/>
        </p:scale>
        <p:origin x="-552" y="-84"/>
      </p:cViewPr>
      <p:guideLst>
        <p:guide orient="horz"/>
        <p:guide orient="horz" pos="2887"/>
        <p:guide orient="horz" pos="479"/>
        <p:guide orient="horz" pos="238"/>
        <p:guide orient="horz" pos="1618"/>
        <p:guide orient="horz" pos="564"/>
        <p:guide pos="2880"/>
        <p:guide pos="288"/>
        <p:guide pos="5302"/>
        <p:guide pos="5472"/>
        <p:guide pos="55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03CEF-DA5C-A145-8E67-B720F98A7057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CBB4A-0CB2-2644-A63A-457E2435B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49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01BC3-3D0F-4774-B7D6-DA2F40498026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A1DC-1111-4AD5-8D41-B86459B94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03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82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this slide after motivation.  Rename this slide Objectives</a:t>
            </a:r>
            <a:r>
              <a:rPr lang="en-US" baseline="0" dirty="0" smtClean="0"/>
              <a:t> and move up after motivation. Leave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bullet for now. Motivation/Objectives/Approach---Definitions should come after approach.  Remove automotive and change to vehicle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93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this slide after motivation.  Rename this slide Objectives</a:t>
            </a:r>
            <a:r>
              <a:rPr lang="en-US" baseline="0" dirty="0" smtClean="0"/>
              <a:t> and move up after motivation. Leave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bullet for now. Motivation/Objectives/Approach---Definitions should come after approach.  Remove automotive and change to vehicle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93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this slide after motivation.  Rename this slide Objectives</a:t>
            </a:r>
            <a:r>
              <a:rPr lang="en-US" baseline="0" dirty="0" smtClean="0"/>
              <a:t> and move up after motivation. Leave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bullet for now. Motivation/Objectives/Approach---Definitions should come after approach.  Remove automotive and change to vehicle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9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  <a:r>
              <a:rPr lang="en-US" baseline="0" dirty="0" smtClean="0"/>
              <a:t> Possibly move up the goal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7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97D2-538C-4E70-9938-33F77F44E29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1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7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this slide after motivation.  Rename this slide Objectives</a:t>
            </a:r>
            <a:r>
              <a:rPr lang="en-US" baseline="0" dirty="0" smtClean="0"/>
              <a:t> and move up after motivation. Leave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bullet for now. Motivation/Objectives/Approach---Definitions should come after approach.  Remove automotive and change to vehicle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9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this slide after motivation.  Rename this slide Objectives</a:t>
            </a:r>
            <a:r>
              <a:rPr lang="en-US" baseline="0" dirty="0" smtClean="0"/>
              <a:t> and move up after motivation. Leave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bullet for now. Motivation/Objectives/Approach---Definitions should come after approach.  Remove automotive and change to vehicle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93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this slide after motivation.  Rename this slide Objectives</a:t>
            </a:r>
            <a:r>
              <a:rPr lang="en-US" baseline="0" dirty="0" smtClean="0"/>
              <a:t> and move up after motivation. Leave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bullet for now. Motivation/Objectives/Approach---Definitions should come after approach.  Remove automotive and change to vehicle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93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this slide after motivation.  Rename this slide Objectives</a:t>
            </a:r>
            <a:r>
              <a:rPr lang="en-US" baseline="0" dirty="0" smtClean="0"/>
              <a:t> and move up after motivation. Leave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bullet for now. Motivation/Objectives/Approach---Definitions should come after approach.  Remove automotive and change to vehicle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93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this slide after motivation.  Rename this slide Objectives</a:t>
            </a:r>
            <a:r>
              <a:rPr lang="en-US" baseline="0" dirty="0" smtClean="0"/>
              <a:t> and move up after motivation. Leave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bullet for now. Motivation/Objectives/Approach---Definitions should co</a:t>
            </a:r>
          </a:p>
          <a:p>
            <a:r>
              <a:rPr lang="en-US" baseline="0" dirty="0" smtClean="0"/>
              <a:t>me after approach.  Remove automotive and change to vehicle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9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_sae_sg_720_blk_rgb_wht.png"/>
          <p:cNvPicPr>
            <a:picLocks noChangeAspect="1"/>
          </p:cNvPicPr>
          <p:nvPr userDrawn="1"/>
        </p:nvPicPr>
        <p:blipFill>
          <a:blip r:embed="rId2" cstate="print"/>
          <a:srcRect l="1303"/>
          <a:stretch>
            <a:fillRect/>
          </a:stretch>
        </p:blipFill>
        <p:spPr>
          <a:xfrm rot="-5400000">
            <a:off x="5246044" y="1247181"/>
            <a:ext cx="5143500" cy="264914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 bwMode="hidden">
          <a:xfrm>
            <a:off x="0" y="-1"/>
            <a:ext cx="9144000" cy="5143501"/>
            <a:chOff x="0" y="-1"/>
            <a:chExt cx="9144000" cy="5143501"/>
          </a:xfrm>
        </p:grpSpPr>
        <p:sp>
          <p:nvSpPr>
            <p:cNvPr id="8" name="Rectangle 7"/>
            <p:cNvSpPr/>
            <p:nvPr userDrawn="1"/>
          </p:nvSpPr>
          <p:spPr bwMode="hidden">
            <a:xfrm>
              <a:off x="0" y="0"/>
              <a:ext cx="91440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int_sae_sg_720_dbl_rgb_wht.png"/>
            <p:cNvPicPr>
              <a:picLocks noChangeAspect="1"/>
            </p:cNvPicPr>
            <p:nvPr userDrawn="1"/>
          </p:nvPicPr>
          <p:blipFill>
            <a:blip r:embed="rId3" cstate="print"/>
            <a:srcRect l="1818"/>
            <a:stretch>
              <a:fillRect/>
            </a:stretch>
          </p:blipFill>
          <p:spPr bwMode="hidden">
            <a:xfrm rot="16200000">
              <a:off x="5238750" y="1238448"/>
              <a:ext cx="5143501" cy="266660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5"/>
            <a:ext cx="55595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66"/>
            <a:r>
              <a:rPr lang="en-US" sz="1200" b="1" dirty="0" smtClean="0">
                <a:solidFill>
                  <a:prstClr val="black"/>
                </a:solidFill>
              </a:rPr>
              <a:t>SAE INTERNATIONAL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3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 sz="2100">
                <a:solidFill>
                  <a:schemeClr val="accent1"/>
                </a:solidFill>
              </a:defRPr>
            </a:lvl2pPr>
            <a:lvl3pPr marL="0" indent="0" algn="l">
              <a:buNone/>
              <a:defRPr sz="2100">
                <a:solidFill>
                  <a:schemeClr val="accent1"/>
                </a:solidFill>
              </a:defRPr>
            </a:lvl3pPr>
            <a:lvl4pPr marL="0" indent="0" algn="l">
              <a:buNone/>
              <a:defRPr sz="2100">
                <a:solidFill>
                  <a:schemeClr val="accent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z="2100" dirty="0" smtClean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286000" y="4936311"/>
            <a:ext cx="4572000" cy="150040"/>
          </a:xfrm>
          <a:prstGeom prst="rect">
            <a:avLst/>
          </a:prstGeom>
          <a:noFill/>
        </p:spPr>
        <p:txBody>
          <a:bodyPr wrap="square" lIns="68577" tIns="34289" rIns="68577" bIns="34289" rtlCol="0" anchor="b" anchorCtr="0">
            <a:spAutoFit/>
          </a:bodyPr>
          <a:lstStyle/>
          <a:p>
            <a:pPr algn="ctr" defTabSz="685766"/>
            <a:r>
              <a:rPr lang="en-US" sz="500" dirty="0" smtClean="0">
                <a:solidFill>
                  <a:prstClr val="white">
                    <a:lumMod val="50000"/>
                  </a:prstClr>
                </a:solidFill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4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 bwMode="hidden">
          <a:xfrm>
            <a:off x="0" y="295751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57200" y="911224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246120" y="911224"/>
            <a:ext cx="544068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December 3 2015 Webinar SAE J3061™ Cybersecurity Guidebook for Cyber-Physical Vehicle Systems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805934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760216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57200" y="4805936"/>
            <a:ext cx="2130552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66"/>
            <a:r>
              <a:rPr lang="en-US" sz="800" b="1" cap="all" dirty="0" smtClean="0">
                <a:solidFill>
                  <a:prstClr val="black"/>
                </a:solidFill>
              </a:rPr>
              <a:t>SAE INTERNATIONAL</a:t>
            </a:r>
            <a:endParaRPr lang="en-US" sz="800" b="1" cap="all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286000" y="4936311"/>
            <a:ext cx="4572000" cy="150040"/>
          </a:xfrm>
          <a:prstGeom prst="rect">
            <a:avLst/>
          </a:prstGeom>
          <a:noFill/>
        </p:spPr>
        <p:txBody>
          <a:bodyPr wrap="square" lIns="68577" tIns="34289" rIns="68577" bIns="34289" rtlCol="0" anchor="b" anchorCtr="0">
            <a:spAutoFit/>
          </a:bodyPr>
          <a:lstStyle/>
          <a:p>
            <a:pPr algn="ctr" defTabSz="685766"/>
            <a:r>
              <a:rPr lang="en-US" sz="500" dirty="0" smtClean="0">
                <a:solidFill>
                  <a:prstClr val="white">
                    <a:lumMod val="50000"/>
                  </a:prstClr>
                </a:solidFill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1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 bwMode="hidden">
          <a:xfrm>
            <a:off x="0" y="295751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57200" y="911224"/>
            <a:ext cx="4050792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636008" y="911224"/>
            <a:ext cx="4050792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December 3 2015 Webinar SAE J3061™ Cybersecurity Guidebook for Cyber-Physical Vehicle Systems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805934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4760216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57200" y="4805936"/>
            <a:ext cx="2130552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66"/>
            <a:r>
              <a:rPr lang="en-US" sz="800" b="1" cap="all" dirty="0" smtClean="0">
                <a:solidFill>
                  <a:prstClr val="black"/>
                </a:solidFill>
              </a:rPr>
              <a:t>SAE INTERNATIONAL</a:t>
            </a:r>
            <a:endParaRPr lang="en-US" sz="800" b="1" cap="all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286000" y="4936311"/>
            <a:ext cx="4572000" cy="150040"/>
          </a:xfrm>
          <a:prstGeom prst="rect">
            <a:avLst/>
          </a:prstGeom>
          <a:noFill/>
        </p:spPr>
        <p:txBody>
          <a:bodyPr wrap="square" lIns="68577" tIns="34289" rIns="68577" bIns="34289" rtlCol="0" anchor="b" anchorCtr="0">
            <a:spAutoFit/>
          </a:bodyPr>
          <a:lstStyle/>
          <a:p>
            <a:pPr algn="ctr" defTabSz="685766"/>
            <a:r>
              <a:rPr lang="en-US" sz="500" dirty="0" smtClean="0">
                <a:solidFill>
                  <a:prstClr val="white">
                    <a:lumMod val="50000"/>
                  </a:prstClr>
                </a:solidFill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48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 bwMode="hidden">
          <a:xfrm>
            <a:off x="0" y="295751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57200" y="911224"/>
            <a:ext cx="544068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35040" y="911224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December 3 2015 Webinar SAE J3061™ Cybersecurity Guidebook for Cyber-Physical Vehicle Systems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805934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4760216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57200" y="4805936"/>
            <a:ext cx="2130552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66"/>
            <a:r>
              <a:rPr lang="en-US" sz="800" b="1" cap="all" dirty="0" smtClean="0">
                <a:solidFill>
                  <a:prstClr val="black"/>
                </a:solidFill>
              </a:rPr>
              <a:t>SAE INTERNATIONAL</a:t>
            </a:r>
            <a:endParaRPr lang="en-US" sz="800" b="1" cap="all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286000" y="4936311"/>
            <a:ext cx="4572000" cy="150040"/>
          </a:xfrm>
          <a:prstGeom prst="rect">
            <a:avLst/>
          </a:prstGeom>
          <a:noFill/>
        </p:spPr>
        <p:txBody>
          <a:bodyPr wrap="square" lIns="68577" tIns="34289" rIns="68577" bIns="34289" rtlCol="0" anchor="b" anchorCtr="0">
            <a:spAutoFit/>
          </a:bodyPr>
          <a:lstStyle/>
          <a:p>
            <a:pPr algn="ctr" defTabSz="685766"/>
            <a:r>
              <a:rPr lang="en-US" sz="500" dirty="0" smtClean="0">
                <a:solidFill>
                  <a:prstClr val="white">
                    <a:lumMod val="50000"/>
                  </a:prstClr>
                </a:solidFill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19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 bwMode="hidden">
          <a:xfrm>
            <a:off x="0" y="295751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" y="914400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3246120" y="914400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6035040" y="914400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December 3 2015 Webinar SAE J3061™ Cybersecurity Guidebook for Cyber-Physical Vehicle Systems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5934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4760216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57200" y="4805936"/>
            <a:ext cx="2130552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66"/>
            <a:r>
              <a:rPr lang="en-US" sz="800" b="1" cap="all" dirty="0" smtClean="0">
                <a:solidFill>
                  <a:prstClr val="black"/>
                </a:solidFill>
              </a:rPr>
              <a:t>SAE INTERNATIONAL</a:t>
            </a:r>
            <a:endParaRPr lang="en-US" sz="800" b="1" cap="all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0" y="4936311"/>
            <a:ext cx="4572000" cy="150040"/>
          </a:xfrm>
          <a:prstGeom prst="rect">
            <a:avLst/>
          </a:prstGeom>
          <a:noFill/>
        </p:spPr>
        <p:txBody>
          <a:bodyPr wrap="square" lIns="68577" tIns="34289" rIns="68577" bIns="34289" rtlCol="0" anchor="b" anchorCtr="0">
            <a:spAutoFit/>
          </a:bodyPr>
          <a:lstStyle/>
          <a:p>
            <a:pPr algn="ctr" defTabSz="685766"/>
            <a:r>
              <a:rPr lang="en-US" sz="500" dirty="0" smtClean="0">
                <a:solidFill>
                  <a:prstClr val="white">
                    <a:lumMod val="50000"/>
                  </a:prstClr>
                </a:solidFill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 bwMode="hidden">
          <a:xfrm>
            <a:off x="0" y="295751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1228"/>
            <a:ext cx="8229600" cy="12559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57200" y="2286000"/>
            <a:ext cx="4050792" cy="228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636008" y="2286000"/>
            <a:ext cx="4050792" cy="228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December 3 2015 Webinar SAE J3061™ Cybersecurity Guidebook for Cyber-Physical Vehicle Systems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5934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4760216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457200" y="4805936"/>
            <a:ext cx="2130552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66"/>
            <a:r>
              <a:rPr lang="en-US" sz="800" b="1" cap="all" dirty="0" smtClean="0">
                <a:solidFill>
                  <a:prstClr val="black"/>
                </a:solidFill>
              </a:rPr>
              <a:t>SAE INTERNATIONAL</a:t>
            </a:r>
            <a:endParaRPr lang="en-US" sz="800" b="1" cap="all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86000" y="4936311"/>
            <a:ext cx="4572000" cy="150040"/>
          </a:xfrm>
          <a:prstGeom prst="rect">
            <a:avLst/>
          </a:prstGeom>
          <a:noFill/>
        </p:spPr>
        <p:txBody>
          <a:bodyPr wrap="square" lIns="68577" tIns="34289" rIns="68577" bIns="34289" rtlCol="0" anchor="b" anchorCtr="0">
            <a:spAutoFit/>
          </a:bodyPr>
          <a:lstStyle/>
          <a:p>
            <a:pPr algn="ctr" defTabSz="685766"/>
            <a:r>
              <a:rPr lang="en-US" sz="500" dirty="0" smtClean="0">
                <a:solidFill>
                  <a:prstClr val="white">
                    <a:lumMod val="50000"/>
                  </a:prstClr>
                </a:solidFill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36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 bwMode="hidden">
          <a:xfrm>
            <a:off x="0" y="295751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1228"/>
            <a:ext cx="8229600" cy="15843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" y="2606040"/>
            <a:ext cx="2651760" cy="1965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3246120" y="2606040"/>
            <a:ext cx="2651760" cy="1965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6035040" y="2606040"/>
            <a:ext cx="2651760" cy="1965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December 3 2015 Webinar SAE J3061™ Cybersecurity Guidebook for Cyber-Physical Vehicle Systems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5934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4760216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457200" y="4805936"/>
            <a:ext cx="2130552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66"/>
            <a:r>
              <a:rPr lang="en-US" sz="800" b="1" cap="all" dirty="0" smtClean="0">
                <a:solidFill>
                  <a:prstClr val="black"/>
                </a:solidFill>
              </a:rPr>
              <a:t>SAE INTERNATIONAL</a:t>
            </a:r>
            <a:endParaRPr lang="en-US" sz="800" b="1" cap="all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286000" y="4936311"/>
            <a:ext cx="4572000" cy="150040"/>
          </a:xfrm>
          <a:prstGeom prst="rect">
            <a:avLst/>
          </a:prstGeom>
          <a:noFill/>
        </p:spPr>
        <p:txBody>
          <a:bodyPr wrap="square" lIns="68577" tIns="34289" rIns="68577" bIns="34289" rtlCol="0" anchor="b" anchorCtr="0">
            <a:spAutoFit/>
          </a:bodyPr>
          <a:lstStyle/>
          <a:p>
            <a:pPr algn="ctr" defTabSz="685766"/>
            <a:r>
              <a:rPr lang="en-US" sz="500" dirty="0" smtClean="0">
                <a:solidFill>
                  <a:prstClr val="white">
                    <a:lumMod val="50000"/>
                  </a:prstClr>
                </a:solidFill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95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lumns with Cap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 bwMode="hidden">
          <a:xfrm>
            <a:off x="0" y="295751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" y="914400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3246120" y="914400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6035040" y="914400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51079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246120" y="251079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6035040" y="251079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457200" y="2854139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18"/>
          <p:cNvSpPr>
            <a:spLocks noGrp="1"/>
          </p:cNvSpPr>
          <p:nvPr>
            <p:ph sz="quarter" idx="20" hasCustomPrompt="1"/>
          </p:nvPr>
        </p:nvSpPr>
        <p:spPr>
          <a:xfrm>
            <a:off x="3246120" y="2854139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1" hasCustomPrompt="1"/>
          </p:nvPr>
        </p:nvSpPr>
        <p:spPr>
          <a:xfrm>
            <a:off x="6035040" y="2854139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49199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246120" y="449199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035040" y="449199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December 3 2015 Webinar SAE J3061™ Cybersecurity Guidebook for Cyber-Physical Vehicle Systems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5934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57200" y="4760216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457200" y="4805936"/>
            <a:ext cx="2130552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66"/>
            <a:r>
              <a:rPr lang="en-US" sz="800" b="1" cap="all" dirty="0" smtClean="0">
                <a:solidFill>
                  <a:prstClr val="black"/>
                </a:solidFill>
              </a:rPr>
              <a:t>SAE INTERNATIONAL</a:t>
            </a:r>
            <a:endParaRPr lang="en-US" sz="800" b="1" cap="all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2286000" y="4936311"/>
            <a:ext cx="4572000" cy="150040"/>
          </a:xfrm>
          <a:prstGeom prst="rect">
            <a:avLst/>
          </a:prstGeom>
          <a:noFill/>
        </p:spPr>
        <p:txBody>
          <a:bodyPr wrap="square" lIns="68577" tIns="34289" rIns="68577" bIns="34289" rtlCol="0" anchor="b" anchorCtr="0">
            <a:spAutoFit/>
          </a:bodyPr>
          <a:lstStyle/>
          <a:p>
            <a:pPr algn="ctr" defTabSz="685766"/>
            <a:r>
              <a:rPr lang="en-US" sz="500" dirty="0" smtClean="0">
                <a:solidFill>
                  <a:prstClr val="white">
                    <a:lumMod val="50000"/>
                  </a:prstClr>
                </a:solidFill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12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_sae_sg_720_blk_rgb_wht.png"/>
          <p:cNvPicPr>
            <a:picLocks noChangeAspect="1"/>
          </p:cNvPicPr>
          <p:nvPr userDrawn="1"/>
        </p:nvPicPr>
        <p:blipFill>
          <a:blip r:embed="rId2" cstate="print"/>
          <a:srcRect l="1303"/>
          <a:stretch>
            <a:fillRect/>
          </a:stretch>
        </p:blipFill>
        <p:spPr>
          <a:xfrm rot="-5400000">
            <a:off x="5246044" y="1247178"/>
            <a:ext cx="5143500" cy="264914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 bwMode="hidden">
          <a:xfrm>
            <a:off x="0" y="-1"/>
            <a:ext cx="9144000" cy="5143501"/>
            <a:chOff x="0" y="-1"/>
            <a:chExt cx="9144000" cy="5143501"/>
          </a:xfrm>
        </p:grpSpPr>
        <p:sp>
          <p:nvSpPr>
            <p:cNvPr id="8" name="Rectangle 7"/>
            <p:cNvSpPr/>
            <p:nvPr userDrawn="1"/>
          </p:nvSpPr>
          <p:spPr bwMode="hidden">
            <a:xfrm>
              <a:off x="0" y="0"/>
              <a:ext cx="91440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int_sae_sg_720_dbl_rgb_wht.png"/>
            <p:cNvPicPr>
              <a:picLocks noChangeAspect="1"/>
            </p:cNvPicPr>
            <p:nvPr userDrawn="1"/>
          </p:nvPicPr>
          <p:blipFill>
            <a:blip r:embed="rId3" cstate="print"/>
            <a:srcRect l="1818"/>
            <a:stretch>
              <a:fillRect/>
            </a:stretch>
          </p:blipFill>
          <p:spPr bwMode="hidden">
            <a:xfrm rot="16200000">
              <a:off x="5238750" y="1238448"/>
              <a:ext cx="5143501" cy="266660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2"/>
            <a:ext cx="5559552" cy="30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</a:rPr>
              <a:t>SAE INTERNATIONAL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1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 sz="2100">
                <a:solidFill>
                  <a:schemeClr val="accent1"/>
                </a:solidFill>
              </a:defRPr>
            </a:lvl2pPr>
            <a:lvl3pPr marL="0" indent="0" algn="l">
              <a:buNone/>
              <a:defRPr sz="2100">
                <a:solidFill>
                  <a:schemeClr val="accent1"/>
                </a:solidFill>
              </a:defRPr>
            </a:lvl3pPr>
            <a:lvl4pPr marL="0" indent="0" algn="l">
              <a:buNone/>
              <a:defRPr sz="2100">
                <a:solidFill>
                  <a:schemeClr val="accent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z="2100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935792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_sae_sg_720_blk_rgb_wht.png"/>
          <p:cNvPicPr>
            <a:picLocks noChangeAspect="1"/>
          </p:cNvPicPr>
          <p:nvPr userDrawn="1"/>
        </p:nvPicPr>
        <p:blipFill>
          <a:blip r:embed="rId2" cstate="print"/>
          <a:srcRect l="1303"/>
          <a:stretch>
            <a:fillRect/>
          </a:stretch>
        </p:blipFill>
        <p:spPr>
          <a:xfrm rot="-5400000">
            <a:off x="5246044" y="1247178"/>
            <a:ext cx="5143500" cy="264914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 bwMode="hidden">
          <a:xfrm>
            <a:off x="0" y="-1"/>
            <a:ext cx="9144000" cy="5143501"/>
            <a:chOff x="0" y="-1"/>
            <a:chExt cx="9144000" cy="5143501"/>
          </a:xfrm>
        </p:grpSpPr>
        <p:sp>
          <p:nvSpPr>
            <p:cNvPr id="12" name="Rectangle 11"/>
            <p:cNvSpPr/>
            <p:nvPr userDrawn="1"/>
          </p:nvSpPr>
          <p:spPr bwMode="hidden">
            <a:xfrm>
              <a:off x="0" y="0"/>
              <a:ext cx="9144000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int_sae_sg_720_dbl_rgb_wht.png"/>
            <p:cNvPicPr>
              <a:picLocks noChangeAspect="1"/>
            </p:cNvPicPr>
            <p:nvPr userDrawn="1"/>
          </p:nvPicPr>
          <p:blipFill>
            <a:blip r:embed="rId3" cstate="print"/>
            <a:srcRect l="1818"/>
            <a:stretch>
              <a:fillRect/>
            </a:stretch>
          </p:blipFill>
          <p:spPr bwMode="hidden">
            <a:xfrm rot="16200000">
              <a:off x="5238750" y="1238448"/>
              <a:ext cx="5143501" cy="266660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2"/>
            <a:ext cx="55595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white"/>
                </a:solidFill>
              </a:rPr>
              <a:t>SAE INTERNATIONAL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1883391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bg1"/>
                </a:solidFill>
              </a:defRPr>
            </a:lvl1pPr>
            <a:lvl2pPr marL="0" indent="0" algn="l"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buNone/>
              <a:defRPr sz="2100">
                <a:solidFill>
                  <a:schemeClr val="bg1"/>
                </a:solidFill>
              </a:defRPr>
            </a:lvl3pPr>
            <a:lvl4pPr marL="0" indent="0" algn="l">
              <a:buNone/>
              <a:defRPr sz="2100">
                <a:solidFill>
                  <a:schemeClr val="bg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z="2100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4273491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_sae_sg_720_blk_rgb_wht.png"/>
          <p:cNvPicPr>
            <a:picLocks noChangeAspect="1"/>
          </p:cNvPicPr>
          <p:nvPr userDrawn="1"/>
        </p:nvPicPr>
        <p:blipFill>
          <a:blip r:embed="rId2" cstate="print"/>
          <a:srcRect l="1303"/>
          <a:stretch>
            <a:fillRect/>
          </a:stretch>
        </p:blipFill>
        <p:spPr>
          <a:xfrm rot="-5400000">
            <a:off x="5246044" y="1247178"/>
            <a:ext cx="5143500" cy="264914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 bwMode="hidden">
          <a:xfrm>
            <a:off x="0" y="-1"/>
            <a:ext cx="9144000" cy="5143501"/>
            <a:chOff x="0" y="-1"/>
            <a:chExt cx="9144000" cy="5143501"/>
          </a:xfrm>
        </p:grpSpPr>
        <p:sp>
          <p:nvSpPr>
            <p:cNvPr id="8" name="Rectangle 7"/>
            <p:cNvSpPr/>
            <p:nvPr userDrawn="1"/>
          </p:nvSpPr>
          <p:spPr bwMode="hidden">
            <a:xfrm>
              <a:off x="0" y="0"/>
              <a:ext cx="91440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int_sae_sg_720_dbl_rgb_wht.png"/>
            <p:cNvPicPr>
              <a:picLocks noChangeAspect="1"/>
            </p:cNvPicPr>
            <p:nvPr userDrawn="1"/>
          </p:nvPicPr>
          <p:blipFill>
            <a:blip r:embed="rId3" cstate="print"/>
            <a:srcRect l="1818"/>
            <a:stretch>
              <a:fillRect/>
            </a:stretch>
          </p:blipFill>
          <p:spPr bwMode="hidden">
            <a:xfrm rot="16200000">
              <a:off x="5238750" y="1238448"/>
              <a:ext cx="5143501" cy="266660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2"/>
            <a:ext cx="55595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white"/>
                </a:solidFill>
              </a:rPr>
              <a:t>SAE INTERNATIONAL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1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bg1"/>
                </a:solidFill>
              </a:defRPr>
            </a:lvl1pPr>
            <a:lvl2pPr marL="0" indent="0" algn="l"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buNone/>
              <a:defRPr sz="2100">
                <a:solidFill>
                  <a:schemeClr val="bg1"/>
                </a:solidFill>
              </a:defRPr>
            </a:lvl3pPr>
            <a:lvl4pPr marL="0" indent="0" algn="l">
              <a:buNone/>
              <a:defRPr sz="2100">
                <a:solidFill>
                  <a:schemeClr val="bg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z="2100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216699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_sae_sg_720_blk_rgb_wht.png"/>
          <p:cNvPicPr>
            <a:picLocks noChangeAspect="1"/>
          </p:cNvPicPr>
          <p:nvPr userDrawn="1"/>
        </p:nvPicPr>
        <p:blipFill>
          <a:blip r:embed="rId2" cstate="print"/>
          <a:srcRect l="1303"/>
          <a:stretch>
            <a:fillRect/>
          </a:stretch>
        </p:blipFill>
        <p:spPr>
          <a:xfrm rot="-5400000">
            <a:off x="5246044" y="1247181"/>
            <a:ext cx="5143500" cy="264914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 bwMode="hidden">
          <a:xfrm>
            <a:off x="0" y="-1"/>
            <a:ext cx="9144000" cy="5143501"/>
            <a:chOff x="0" y="-1"/>
            <a:chExt cx="9144000" cy="5143501"/>
          </a:xfrm>
        </p:grpSpPr>
        <p:sp>
          <p:nvSpPr>
            <p:cNvPr id="12" name="Rectangle 11"/>
            <p:cNvSpPr/>
            <p:nvPr userDrawn="1"/>
          </p:nvSpPr>
          <p:spPr bwMode="hidden">
            <a:xfrm>
              <a:off x="0" y="0"/>
              <a:ext cx="9144000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int_sae_sg_720_dbl_rgb_wht.png"/>
            <p:cNvPicPr>
              <a:picLocks noChangeAspect="1"/>
            </p:cNvPicPr>
            <p:nvPr userDrawn="1"/>
          </p:nvPicPr>
          <p:blipFill>
            <a:blip r:embed="rId3" cstate="print"/>
            <a:srcRect l="1818"/>
            <a:stretch>
              <a:fillRect/>
            </a:stretch>
          </p:blipFill>
          <p:spPr bwMode="hidden">
            <a:xfrm rot="16200000">
              <a:off x="5238750" y="1238448"/>
              <a:ext cx="5143501" cy="266660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5"/>
            <a:ext cx="55595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66"/>
            <a:r>
              <a:rPr lang="en-US" sz="1200" b="1" dirty="0" smtClean="0">
                <a:solidFill>
                  <a:prstClr val="white"/>
                </a:solidFill>
              </a:rPr>
              <a:t>SAE INTERNATIONAL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1883393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bg1"/>
                </a:solidFill>
              </a:defRPr>
            </a:lvl1pPr>
            <a:lvl2pPr marL="0" indent="0" algn="l"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buNone/>
              <a:defRPr sz="2100">
                <a:solidFill>
                  <a:schemeClr val="bg1"/>
                </a:solidFill>
              </a:defRPr>
            </a:lvl3pPr>
            <a:lvl4pPr marL="0" indent="0" algn="l">
              <a:buNone/>
              <a:defRPr sz="2100">
                <a:solidFill>
                  <a:schemeClr val="bg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z="2100" dirty="0" smtClean="0"/>
              <a:t>Click to edit subhead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286000" y="4936311"/>
            <a:ext cx="4572000" cy="150040"/>
          </a:xfrm>
          <a:prstGeom prst="rect">
            <a:avLst/>
          </a:prstGeom>
          <a:noFill/>
        </p:spPr>
        <p:txBody>
          <a:bodyPr wrap="square" lIns="68577" tIns="34289" rIns="68577" bIns="34289" rtlCol="0" anchor="b" anchorCtr="0">
            <a:spAutoFit/>
          </a:bodyPr>
          <a:lstStyle/>
          <a:p>
            <a:pPr algn="ctr" defTabSz="685766"/>
            <a:r>
              <a:rPr lang="en-US" sz="500" dirty="0" smtClean="0">
                <a:solidFill>
                  <a:srgbClr val="FFFFFF"/>
                </a:solidFill>
              </a:rPr>
              <a:t>Copyright </a:t>
            </a:r>
            <a:r>
              <a:rPr lang="en-US" sz="500" dirty="0" smtClean="0">
                <a:solidFill>
                  <a:prstClr val="white"/>
                </a:solidFill>
              </a:rPr>
              <a:t>© </a:t>
            </a:r>
            <a:r>
              <a:rPr lang="en-US" sz="500" dirty="0" smtClean="0">
                <a:solidFill>
                  <a:srgbClr val="FFFFFF"/>
                </a:solidFill>
              </a:rPr>
              <a:t>SAE International.  Further use or distribution is not permitted without permission from SAE</a:t>
            </a:r>
            <a:endParaRPr lang="en-US" sz="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06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t_sae_sg_720_blk_rgb_wht.png"/>
          <p:cNvPicPr>
            <a:picLocks noChangeAspect="1"/>
          </p:cNvPicPr>
          <p:nvPr userDrawn="1"/>
        </p:nvPicPr>
        <p:blipFill>
          <a:blip r:embed="rId2" cstate="print"/>
          <a:srcRect l="1303"/>
          <a:stretch>
            <a:fillRect/>
          </a:stretch>
        </p:blipFill>
        <p:spPr>
          <a:xfrm rot="-5400000">
            <a:off x="5246044" y="1247178"/>
            <a:ext cx="5143500" cy="264914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 bwMode="hidden">
          <a:xfrm>
            <a:off x="0" y="-1"/>
            <a:ext cx="9144000" cy="5143501"/>
            <a:chOff x="0" y="-1"/>
            <a:chExt cx="9144000" cy="5143501"/>
          </a:xfrm>
        </p:grpSpPr>
        <p:sp>
          <p:nvSpPr>
            <p:cNvPr id="9" name="Rectangle 8"/>
            <p:cNvSpPr/>
            <p:nvPr userDrawn="1"/>
          </p:nvSpPr>
          <p:spPr bwMode="hidden">
            <a:xfrm>
              <a:off x="0" y="0"/>
              <a:ext cx="91440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int_sae_sg_720_dbl_rgb_wht.png"/>
            <p:cNvPicPr>
              <a:picLocks noChangeAspect="1"/>
            </p:cNvPicPr>
            <p:nvPr userDrawn="1"/>
          </p:nvPicPr>
          <p:blipFill>
            <a:blip r:embed="rId3" cstate="print"/>
            <a:srcRect l="1818"/>
            <a:stretch>
              <a:fillRect/>
            </a:stretch>
          </p:blipFill>
          <p:spPr bwMode="hidden">
            <a:xfrm rot="16200000">
              <a:off x="5238750" y="1238448"/>
              <a:ext cx="5143501" cy="266660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2"/>
            <a:ext cx="55595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white"/>
                </a:solidFill>
              </a:rPr>
              <a:t>SAE INTERNATIONAL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1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bg1"/>
                </a:solidFill>
              </a:defRPr>
            </a:lvl1pPr>
            <a:lvl2pPr marL="0" indent="0" algn="l"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buNone/>
              <a:defRPr sz="2100">
                <a:solidFill>
                  <a:schemeClr val="bg1"/>
                </a:solidFill>
              </a:defRPr>
            </a:lvl3pPr>
            <a:lvl4pPr marL="0" indent="0" algn="l">
              <a:buNone/>
              <a:defRPr sz="2100">
                <a:solidFill>
                  <a:schemeClr val="bg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z="2100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43648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2"/>
            <a:ext cx="5559552" cy="30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</a:rPr>
              <a:t>SAE INTERNATIONAL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1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tx1"/>
                </a:solidFill>
              </a:defRPr>
            </a:lvl1pPr>
            <a:lvl2pPr marL="0" indent="0" algn="l">
              <a:buNone/>
              <a:defRPr sz="2100">
                <a:solidFill>
                  <a:schemeClr val="tx1"/>
                </a:solidFill>
              </a:defRPr>
            </a:lvl2pPr>
            <a:lvl3pPr marL="0" indent="0" algn="l">
              <a:buNone/>
              <a:defRPr sz="2100">
                <a:solidFill>
                  <a:schemeClr val="tx1"/>
                </a:solidFill>
              </a:defRPr>
            </a:lvl3pPr>
            <a:lvl4pPr marL="0" indent="0" algn="l">
              <a:buNone/>
              <a:defRPr sz="2100">
                <a:solidFill>
                  <a:schemeClr val="tx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z="2100" dirty="0" smtClean="0"/>
              <a:t>Click to edit subhead</a:t>
            </a:r>
          </a:p>
        </p:txBody>
      </p:sp>
      <p:pic>
        <p:nvPicPr>
          <p:cNvPr id="8" name="Picture 7" descr="int_sae_sg_720_dbl_rgb_wht.png"/>
          <p:cNvPicPr>
            <a:picLocks noChangeAspect="1"/>
          </p:cNvPicPr>
          <p:nvPr userDrawn="1"/>
        </p:nvPicPr>
        <p:blipFill>
          <a:blip r:embed="rId2" cstate="print"/>
          <a:srcRect l="1818"/>
          <a:stretch>
            <a:fillRect/>
          </a:stretch>
        </p:blipFill>
        <p:spPr>
          <a:xfrm rot="16200000">
            <a:off x="5238748" y="1241108"/>
            <a:ext cx="5143502" cy="26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71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_sae_vrt_blk_rgb_p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4440" y="4261104"/>
            <a:ext cx="920498" cy="609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4324"/>
            <a:ext cx="7735824" cy="1257301"/>
          </a:xfrm>
        </p:spPr>
        <p:txBody>
          <a:bodyPr anchor="b"/>
          <a:lstStyle>
            <a:lvl1pPr>
              <a:defRPr sz="21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6" name="Group 9"/>
          <p:cNvGrpSpPr/>
          <p:nvPr userDrawn="1"/>
        </p:nvGrpSpPr>
        <p:grpSpPr bwMode="hidden"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8" name="Rectangle 7"/>
            <p:cNvSpPr/>
            <p:nvPr userDrawn="1"/>
          </p:nvSpPr>
          <p:spPr bwMode="hidden">
            <a:xfrm>
              <a:off x="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hidden">
            <a:xfrm>
              <a:off x="868680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hidden">
            <a:xfrm>
              <a:off x="0" y="3790950"/>
              <a:ext cx="9144000" cy="1352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hidden">
            <a:xfrm rot="-3540000">
              <a:off x="8483424" y="3474150"/>
              <a:ext cx="561406" cy="472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 Placeholder 13"/>
          <p:cNvSpPr>
            <a:spLocks noGrp="1"/>
          </p:cNvSpPr>
          <p:nvPr userDrawn="1">
            <p:ph type="body" sz="quarter" idx="10"/>
          </p:nvPr>
        </p:nvSpPr>
        <p:spPr>
          <a:xfrm>
            <a:off x="685800" y="1628774"/>
            <a:ext cx="7731125" cy="1933575"/>
          </a:xfrm>
        </p:spPr>
        <p:txBody>
          <a:bodyPr/>
          <a:lstStyle>
            <a:lvl1pPr marL="0" indent="0">
              <a:buFont typeface="Arial" pitchFamily="34" charset="0"/>
              <a:buNone/>
              <a:defRPr sz="2100" b="0">
                <a:latin typeface="+mn-lt"/>
              </a:defRPr>
            </a:lvl1pPr>
            <a:lvl2pPr marL="0" indent="0">
              <a:buFont typeface="Arial" pitchFamily="34" charset="0"/>
              <a:buNone/>
              <a:defRPr sz="2100" b="0">
                <a:latin typeface="+mn-lt"/>
              </a:defRPr>
            </a:lvl2pPr>
            <a:lvl3pPr marL="0" indent="0">
              <a:buNone/>
              <a:defRPr sz="2100" b="0">
                <a:latin typeface="+mn-lt"/>
              </a:defRPr>
            </a:lvl3pPr>
            <a:lvl4pPr marL="0" indent="0">
              <a:buNone/>
              <a:defRPr sz="2100" b="0">
                <a:latin typeface="+mn-lt"/>
              </a:defRPr>
            </a:lvl4pPr>
            <a:lvl5pPr marL="0" indent="0">
              <a:buFont typeface="Arial" pitchFamily="34" charset="0"/>
              <a:buNone/>
              <a:defRPr sz="2100" b="0"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2100"/>
            </a:lvl6pPr>
            <a:lvl7pPr marL="0" indent="0">
              <a:spcBef>
                <a:spcPts val="0"/>
              </a:spcBef>
              <a:buNone/>
              <a:defRPr sz="2100"/>
            </a:lvl7pPr>
            <a:lvl8pPr marL="0" indent="0">
              <a:spcBef>
                <a:spcPts val="0"/>
              </a:spcBef>
              <a:buNone/>
              <a:defRPr sz="2100"/>
            </a:lvl8pPr>
            <a:lvl9pPr marL="0" indent="0">
              <a:spcBef>
                <a:spcPts val="0"/>
              </a:spcBef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int_sae_vrt_dbl_rgb_po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hidden">
          <a:xfrm>
            <a:off x="420624" y="4261104"/>
            <a:ext cx="920498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75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460690" y="432769"/>
            <a:ext cx="8229600" cy="4139231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692501"/>
                </a:lnTo>
                <a:cubicBezTo>
                  <a:pt x="8227273" y="246166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658368"/>
            <a:ext cx="7620000" cy="548640"/>
          </a:xfrm>
        </p:spPr>
        <p:txBody>
          <a:bodyPr>
            <a:noAutofit/>
          </a:bodyPr>
          <a:lstStyle>
            <a:lvl1pPr>
              <a:defRPr sz="37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1" dirty="0" smtClean="0">
                <a:solidFill>
                  <a:prstClr val="white"/>
                </a:solidFill>
              </a:rPr>
              <a:t>SAE INTERNATIONAL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28750"/>
            <a:ext cx="7620000" cy="28346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b="0"/>
            </a:lvl1pPr>
            <a:lvl2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b="0"/>
            </a:lvl2pPr>
            <a:lvl3pPr marL="460375" indent="-2301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b="0"/>
            </a:lvl3pPr>
            <a:lvl4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4pPr>
            <a:lvl5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5pPr>
            <a:lvl6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6pPr>
            <a:lvl7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7pPr>
            <a:lvl8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8pPr>
            <a:lvl9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6175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658368"/>
            <a:ext cx="7620000" cy="548640"/>
          </a:xfrm>
        </p:spPr>
        <p:txBody>
          <a:bodyPr>
            <a:noAutofit/>
          </a:bodyPr>
          <a:lstStyle>
            <a:lvl1pPr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28750"/>
            <a:ext cx="7620000" cy="28346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0">
                <a:solidFill>
                  <a:schemeClr val="bg1"/>
                </a:solidFill>
              </a:defRPr>
            </a:lvl1pPr>
            <a:lvl2pPr marL="173038" indent="-17303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460375" indent="-2301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4pPr>
            <a:lvl5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5pPr>
            <a:lvl6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6pPr>
            <a:lvl7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7pPr>
            <a:lvl8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8pPr>
            <a:lvl9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460690" y="432769"/>
            <a:ext cx="8229600" cy="4139231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692501"/>
                </a:lnTo>
                <a:cubicBezTo>
                  <a:pt x="8227273" y="246166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1" cap="all" dirty="0" smtClean="0">
                <a:solidFill>
                  <a:prstClr val="white"/>
                </a:solidFill>
              </a:rPr>
              <a:t>SAE INTERNATIONAL</a:t>
            </a:r>
            <a:endParaRPr lang="en-US" sz="800" b="1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80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57224"/>
            <a:ext cx="7620000" cy="3429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7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HEADLINE</a:t>
            </a:r>
          </a:p>
          <a:p>
            <a:pPr lvl="1"/>
            <a:r>
              <a:rPr lang="en-US" dirty="0" smtClean="0"/>
              <a:t>Click to edit subhead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460690" y="432769"/>
            <a:ext cx="8229600" cy="4139231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692501"/>
                </a:lnTo>
                <a:cubicBezTo>
                  <a:pt x="8227273" y="246166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1" cap="all" dirty="0" smtClean="0">
                <a:solidFill>
                  <a:prstClr val="white"/>
                </a:solidFill>
              </a:rPr>
              <a:t>SAE INTERNATIONAL</a:t>
            </a:r>
            <a:endParaRPr lang="en-US" sz="800" b="1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8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1224"/>
            <a:ext cx="822960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 SAE International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1" cap="all" dirty="0" smtClean="0">
                <a:solidFill>
                  <a:prstClr val="black"/>
                </a:solidFill>
              </a:rPr>
              <a:t>SAE INTERNATIONAL</a:t>
            </a:r>
            <a:endParaRPr lang="en-US" sz="800" b="1" cap="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64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 SAE International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57200" y="911224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246120" y="911224"/>
            <a:ext cx="544068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1" dirty="0" smtClean="0">
                <a:solidFill>
                  <a:prstClr val="black"/>
                </a:solidFill>
              </a:rPr>
              <a:t>SAE INTERNATIONAL</a:t>
            </a:r>
            <a:endParaRPr lang="en-US" sz="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92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 SAE International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57200" y="911224"/>
            <a:ext cx="4050792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636008" y="911224"/>
            <a:ext cx="4050792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1" cap="all" dirty="0" smtClean="0">
                <a:solidFill>
                  <a:prstClr val="black"/>
                </a:solidFill>
              </a:rPr>
              <a:t>SAE INTERNATIONAL</a:t>
            </a:r>
            <a:endParaRPr lang="en-US" sz="800" b="1" cap="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86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 SAE International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57200" y="911224"/>
            <a:ext cx="544068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35040" y="911224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1" cap="all" dirty="0" smtClean="0">
                <a:solidFill>
                  <a:prstClr val="black"/>
                </a:solidFill>
              </a:rPr>
              <a:t>SAE INTERNATIONAL</a:t>
            </a:r>
            <a:endParaRPr lang="en-US" sz="800" b="1" cap="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7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_sae_sg_720_blk_rgb_wht.png"/>
          <p:cNvPicPr>
            <a:picLocks noChangeAspect="1"/>
          </p:cNvPicPr>
          <p:nvPr userDrawn="1"/>
        </p:nvPicPr>
        <p:blipFill>
          <a:blip r:embed="rId2" cstate="print"/>
          <a:srcRect l="1303"/>
          <a:stretch>
            <a:fillRect/>
          </a:stretch>
        </p:blipFill>
        <p:spPr>
          <a:xfrm rot="-5400000">
            <a:off x="5246044" y="1247181"/>
            <a:ext cx="5143500" cy="264914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 bwMode="hidden">
          <a:xfrm>
            <a:off x="0" y="-1"/>
            <a:ext cx="9144000" cy="5143501"/>
            <a:chOff x="0" y="-1"/>
            <a:chExt cx="9144000" cy="5143501"/>
          </a:xfrm>
        </p:grpSpPr>
        <p:sp>
          <p:nvSpPr>
            <p:cNvPr id="8" name="Rectangle 7"/>
            <p:cNvSpPr/>
            <p:nvPr userDrawn="1"/>
          </p:nvSpPr>
          <p:spPr bwMode="hidden">
            <a:xfrm>
              <a:off x="0" y="0"/>
              <a:ext cx="91440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int_sae_sg_720_dbl_rgb_wht.png"/>
            <p:cNvPicPr>
              <a:picLocks noChangeAspect="1"/>
            </p:cNvPicPr>
            <p:nvPr userDrawn="1"/>
          </p:nvPicPr>
          <p:blipFill>
            <a:blip r:embed="rId3" cstate="print"/>
            <a:srcRect l="1818"/>
            <a:stretch>
              <a:fillRect/>
            </a:stretch>
          </p:blipFill>
          <p:spPr bwMode="hidden">
            <a:xfrm rot="16200000">
              <a:off x="5238750" y="1238448"/>
              <a:ext cx="5143501" cy="266660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5"/>
            <a:ext cx="55595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66"/>
            <a:r>
              <a:rPr lang="en-US" sz="1200" b="1" dirty="0" smtClean="0">
                <a:solidFill>
                  <a:prstClr val="white"/>
                </a:solidFill>
              </a:rPr>
              <a:t>SAE INTERNATIONAL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3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bg1"/>
                </a:solidFill>
              </a:defRPr>
            </a:lvl1pPr>
            <a:lvl2pPr marL="0" indent="0" algn="l"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buNone/>
              <a:defRPr sz="2100">
                <a:solidFill>
                  <a:schemeClr val="bg1"/>
                </a:solidFill>
              </a:defRPr>
            </a:lvl3pPr>
            <a:lvl4pPr marL="0" indent="0" algn="l">
              <a:buNone/>
              <a:defRPr sz="2100">
                <a:solidFill>
                  <a:schemeClr val="bg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z="2100" dirty="0" smtClean="0"/>
              <a:t>Click to edit subhead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286000" y="4936311"/>
            <a:ext cx="4572000" cy="150040"/>
          </a:xfrm>
          <a:prstGeom prst="rect">
            <a:avLst/>
          </a:prstGeom>
          <a:noFill/>
        </p:spPr>
        <p:txBody>
          <a:bodyPr wrap="square" lIns="68577" tIns="34289" rIns="68577" bIns="34289" rtlCol="0" anchor="b" anchorCtr="0">
            <a:spAutoFit/>
          </a:bodyPr>
          <a:lstStyle/>
          <a:p>
            <a:pPr algn="ctr" defTabSz="685766"/>
            <a:r>
              <a:rPr lang="en-US" sz="500" dirty="0" smtClean="0">
                <a:solidFill>
                  <a:srgbClr val="FFFFFF"/>
                </a:solidFill>
              </a:rPr>
              <a:t>Copyright </a:t>
            </a:r>
            <a:r>
              <a:rPr lang="en-US" sz="500" dirty="0" smtClean="0">
                <a:solidFill>
                  <a:prstClr val="white"/>
                </a:solidFill>
              </a:rPr>
              <a:t>© </a:t>
            </a:r>
            <a:r>
              <a:rPr lang="en-US" sz="500" dirty="0" smtClean="0">
                <a:solidFill>
                  <a:srgbClr val="FFFFFF"/>
                </a:solidFill>
              </a:rPr>
              <a:t>SAE International.  Further use or distribution is not permitted without permission from SAE</a:t>
            </a:r>
            <a:endParaRPr lang="en-US" sz="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58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 SAE International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" y="914400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3246120" y="914400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6035040" y="914400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1" cap="all" dirty="0" smtClean="0">
                <a:solidFill>
                  <a:prstClr val="black"/>
                </a:solidFill>
              </a:rPr>
              <a:t>SAE INTERNATIONAL</a:t>
            </a:r>
            <a:endParaRPr lang="en-US" sz="800" b="1" cap="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7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1225"/>
            <a:ext cx="8229600" cy="12559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 SAE International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57200" y="2286000"/>
            <a:ext cx="4050792" cy="228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636008" y="2286000"/>
            <a:ext cx="4050792" cy="228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1" cap="all" dirty="0" smtClean="0">
                <a:solidFill>
                  <a:prstClr val="black"/>
                </a:solidFill>
              </a:rPr>
              <a:t>SAE INTERNATIONAL</a:t>
            </a:r>
            <a:endParaRPr lang="en-US" sz="800" b="1" cap="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49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1225"/>
            <a:ext cx="8229600" cy="15843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 SAE International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" y="2606040"/>
            <a:ext cx="2651760" cy="1965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3246120" y="2606040"/>
            <a:ext cx="2651760" cy="1965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6035040" y="2606040"/>
            <a:ext cx="2651760" cy="1965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1" cap="all" dirty="0" smtClean="0">
                <a:solidFill>
                  <a:prstClr val="black"/>
                </a:solidFill>
              </a:rPr>
              <a:t>SAE INTERNATIONAL</a:t>
            </a:r>
            <a:endParaRPr lang="en-US" sz="800" b="1" cap="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82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lumns with Cap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 SAE International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1" cap="all" dirty="0" smtClean="0">
                <a:solidFill>
                  <a:prstClr val="black"/>
                </a:solidFill>
              </a:rPr>
              <a:t>SAE INTERNATIONAL</a:t>
            </a:r>
            <a:endParaRPr lang="en-US" sz="800" b="1" cap="all" dirty="0">
              <a:solidFill>
                <a:prstClr val="black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" y="914400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3246120" y="914400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6035040" y="914400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6695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246120" y="226695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6035040" y="226695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457200" y="2854139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18"/>
          <p:cNvSpPr>
            <a:spLocks noGrp="1"/>
          </p:cNvSpPr>
          <p:nvPr>
            <p:ph sz="quarter" idx="20" hasCustomPrompt="1"/>
          </p:nvPr>
        </p:nvSpPr>
        <p:spPr>
          <a:xfrm>
            <a:off x="3246120" y="2854139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1" hasCustomPrompt="1"/>
          </p:nvPr>
        </p:nvSpPr>
        <p:spPr>
          <a:xfrm>
            <a:off x="6035040" y="2854139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206689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246120" y="4206689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035040" y="4206689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96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t_sae_sg_720_blk_rgb_wht.png"/>
          <p:cNvPicPr>
            <a:picLocks noChangeAspect="1"/>
          </p:cNvPicPr>
          <p:nvPr userDrawn="1"/>
        </p:nvPicPr>
        <p:blipFill>
          <a:blip r:embed="rId2" cstate="print"/>
          <a:srcRect l="1303"/>
          <a:stretch>
            <a:fillRect/>
          </a:stretch>
        </p:blipFill>
        <p:spPr>
          <a:xfrm rot="-5400000">
            <a:off x="5246044" y="1247181"/>
            <a:ext cx="5143500" cy="264914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 bwMode="hidden">
          <a:xfrm>
            <a:off x="0" y="-1"/>
            <a:ext cx="9144000" cy="5143501"/>
            <a:chOff x="0" y="-1"/>
            <a:chExt cx="9144000" cy="5143501"/>
          </a:xfrm>
        </p:grpSpPr>
        <p:sp>
          <p:nvSpPr>
            <p:cNvPr id="9" name="Rectangle 8"/>
            <p:cNvSpPr/>
            <p:nvPr userDrawn="1"/>
          </p:nvSpPr>
          <p:spPr bwMode="hidden">
            <a:xfrm>
              <a:off x="0" y="0"/>
              <a:ext cx="91440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int_sae_sg_720_dbl_rgb_wht.png"/>
            <p:cNvPicPr>
              <a:picLocks noChangeAspect="1"/>
            </p:cNvPicPr>
            <p:nvPr userDrawn="1"/>
          </p:nvPicPr>
          <p:blipFill>
            <a:blip r:embed="rId3" cstate="print"/>
            <a:srcRect l="1818"/>
            <a:stretch>
              <a:fillRect/>
            </a:stretch>
          </p:blipFill>
          <p:spPr bwMode="hidden">
            <a:xfrm rot="16200000">
              <a:off x="5238750" y="1238448"/>
              <a:ext cx="5143501" cy="266660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5"/>
            <a:ext cx="55595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66"/>
            <a:r>
              <a:rPr lang="en-US" sz="1200" b="1" dirty="0" smtClean="0">
                <a:solidFill>
                  <a:prstClr val="white"/>
                </a:solidFill>
              </a:rPr>
              <a:t>SAE INTERNATIONAL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3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bg1"/>
                </a:solidFill>
              </a:defRPr>
            </a:lvl1pPr>
            <a:lvl2pPr marL="0" indent="0" algn="l"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buNone/>
              <a:defRPr sz="2100">
                <a:solidFill>
                  <a:schemeClr val="bg1"/>
                </a:solidFill>
              </a:defRPr>
            </a:lvl3pPr>
            <a:lvl4pPr marL="0" indent="0" algn="l">
              <a:buNone/>
              <a:defRPr sz="2100">
                <a:solidFill>
                  <a:schemeClr val="bg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z="2100" dirty="0" smtClean="0"/>
              <a:t>Click to edit subhead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6000" y="4936311"/>
            <a:ext cx="4572000" cy="150040"/>
          </a:xfrm>
          <a:prstGeom prst="rect">
            <a:avLst/>
          </a:prstGeom>
          <a:noFill/>
        </p:spPr>
        <p:txBody>
          <a:bodyPr wrap="square" lIns="68577" tIns="34289" rIns="68577" bIns="34289" rtlCol="0" anchor="b" anchorCtr="0">
            <a:spAutoFit/>
          </a:bodyPr>
          <a:lstStyle/>
          <a:p>
            <a:pPr algn="ctr" defTabSz="685766"/>
            <a:r>
              <a:rPr lang="en-US" sz="500" dirty="0" smtClean="0">
                <a:solidFill>
                  <a:srgbClr val="FFFFFF"/>
                </a:solidFill>
              </a:rPr>
              <a:t>Copyright </a:t>
            </a:r>
            <a:r>
              <a:rPr lang="en-US" sz="500" dirty="0" smtClean="0">
                <a:solidFill>
                  <a:prstClr val="white"/>
                </a:solidFill>
              </a:rPr>
              <a:t>© </a:t>
            </a:r>
            <a:r>
              <a:rPr lang="en-US" sz="500" dirty="0" smtClean="0">
                <a:solidFill>
                  <a:srgbClr val="FFFFFF"/>
                </a:solidFill>
              </a:rPr>
              <a:t>SAE International.  Further use or distribution is not permitted without permission from SAE</a:t>
            </a:r>
            <a:endParaRPr lang="en-US" sz="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7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5"/>
            <a:ext cx="55595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66"/>
            <a:r>
              <a:rPr lang="en-US" sz="1200" b="1" dirty="0" smtClean="0">
                <a:solidFill>
                  <a:prstClr val="black"/>
                </a:solidFill>
              </a:rPr>
              <a:t>SAE INTERNATIONAL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3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tx1"/>
                </a:solidFill>
              </a:defRPr>
            </a:lvl1pPr>
            <a:lvl2pPr marL="0" indent="0" algn="l">
              <a:buNone/>
              <a:defRPr sz="2100">
                <a:solidFill>
                  <a:schemeClr val="tx1"/>
                </a:solidFill>
              </a:defRPr>
            </a:lvl2pPr>
            <a:lvl3pPr marL="0" indent="0" algn="l">
              <a:buNone/>
              <a:defRPr sz="2100">
                <a:solidFill>
                  <a:schemeClr val="tx1"/>
                </a:solidFill>
              </a:defRPr>
            </a:lvl3pPr>
            <a:lvl4pPr marL="0" indent="0" algn="l">
              <a:buNone/>
              <a:defRPr sz="2100">
                <a:solidFill>
                  <a:schemeClr val="tx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z="2100" dirty="0" smtClean="0"/>
              <a:t>Click to edit subhead</a:t>
            </a:r>
          </a:p>
        </p:txBody>
      </p:sp>
      <p:pic>
        <p:nvPicPr>
          <p:cNvPr id="8" name="Picture 7" descr="int_sae_sg_720_dbl_rgb_wht.png"/>
          <p:cNvPicPr>
            <a:picLocks noChangeAspect="1"/>
          </p:cNvPicPr>
          <p:nvPr userDrawn="1"/>
        </p:nvPicPr>
        <p:blipFill>
          <a:blip r:embed="rId2" cstate="print"/>
          <a:srcRect l="1818"/>
          <a:stretch>
            <a:fillRect/>
          </a:stretch>
        </p:blipFill>
        <p:spPr>
          <a:xfrm rot="16200000">
            <a:off x="5238748" y="1241108"/>
            <a:ext cx="5143502" cy="266128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286000" y="4936311"/>
            <a:ext cx="4572000" cy="150040"/>
          </a:xfrm>
          <a:prstGeom prst="rect">
            <a:avLst/>
          </a:prstGeom>
          <a:noFill/>
        </p:spPr>
        <p:txBody>
          <a:bodyPr wrap="square" lIns="68577" tIns="34289" rIns="68577" bIns="34289" rtlCol="0" anchor="b" anchorCtr="0">
            <a:spAutoFit/>
          </a:bodyPr>
          <a:lstStyle/>
          <a:p>
            <a:pPr algn="ctr" defTabSz="685766"/>
            <a:r>
              <a:rPr lang="en-US" sz="500" dirty="0" smtClean="0">
                <a:solidFill>
                  <a:prstClr val="white">
                    <a:lumMod val="50000"/>
                  </a:prstClr>
                </a:solidFill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_sae_vrt_blk_rgb_p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4441" y="4261107"/>
            <a:ext cx="920498" cy="609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4327"/>
            <a:ext cx="7735824" cy="1257301"/>
          </a:xfrm>
        </p:spPr>
        <p:txBody>
          <a:bodyPr anchor="b"/>
          <a:lstStyle>
            <a:lvl1pPr>
              <a:defRPr sz="2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9"/>
          <p:cNvGrpSpPr/>
          <p:nvPr userDrawn="1"/>
        </p:nvGrpSpPr>
        <p:grpSpPr bwMode="hidden"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8" name="Rectangle 7"/>
            <p:cNvSpPr/>
            <p:nvPr userDrawn="1"/>
          </p:nvSpPr>
          <p:spPr bwMode="hidden">
            <a:xfrm>
              <a:off x="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hidden">
            <a:xfrm>
              <a:off x="868680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hidden">
            <a:xfrm>
              <a:off x="0" y="3790950"/>
              <a:ext cx="9144000" cy="1352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hidden">
            <a:xfrm rot="-3540000">
              <a:off x="8483424" y="3474150"/>
              <a:ext cx="561406" cy="472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 Placeholder 13"/>
          <p:cNvSpPr>
            <a:spLocks noGrp="1"/>
          </p:cNvSpPr>
          <p:nvPr userDrawn="1">
            <p:ph type="body" sz="quarter" idx="10"/>
          </p:nvPr>
        </p:nvSpPr>
        <p:spPr>
          <a:xfrm>
            <a:off x="685803" y="1628774"/>
            <a:ext cx="7731125" cy="1933575"/>
          </a:xfrm>
        </p:spPr>
        <p:txBody>
          <a:bodyPr/>
          <a:lstStyle>
            <a:lvl1pPr marL="0" indent="0">
              <a:buFont typeface="Arial" pitchFamily="34" charset="0"/>
              <a:buNone/>
              <a:defRPr sz="2100" b="0">
                <a:latin typeface="+mn-lt"/>
              </a:defRPr>
            </a:lvl1pPr>
            <a:lvl2pPr marL="0" indent="0">
              <a:buFont typeface="Arial" pitchFamily="34" charset="0"/>
              <a:buNone/>
              <a:defRPr sz="2100" b="0">
                <a:latin typeface="+mn-lt"/>
              </a:defRPr>
            </a:lvl2pPr>
            <a:lvl3pPr marL="0" indent="0">
              <a:buNone/>
              <a:defRPr sz="2100" b="0">
                <a:latin typeface="+mn-lt"/>
              </a:defRPr>
            </a:lvl3pPr>
            <a:lvl4pPr marL="0" indent="0">
              <a:buNone/>
              <a:defRPr sz="2100" b="0">
                <a:latin typeface="+mn-lt"/>
              </a:defRPr>
            </a:lvl4pPr>
            <a:lvl5pPr marL="0" indent="0">
              <a:buFont typeface="Arial" pitchFamily="34" charset="0"/>
              <a:buNone/>
              <a:defRPr sz="2100" b="0"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2100"/>
            </a:lvl6pPr>
            <a:lvl7pPr marL="0" indent="0">
              <a:spcBef>
                <a:spcPts val="0"/>
              </a:spcBef>
              <a:buNone/>
              <a:defRPr sz="2100"/>
            </a:lvl7pPr>
            <a:lvl8pPr marL="0" indent="0">
              <a:spcBef>
                <a:spcPts val="0"/>
              </a:spcBef>
              <a:buNone/>
              <a:defRPr sz="2100"/>
            </a:lvl8pPr>
            <a:lvl9pPr marL="0" indent="0">
              <a:spcBef>
                <a:spcPts val="0"/>
              </a:spcBef>
              <a:buNone/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int_sae_vrt_dbl_rgb_po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hidden">
          <a:xfrm>
            <a:off x="420625" y="4261107"/>
            <a:ext cx="920498" cy="609601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2286000" y="4936311"/>
            <a:ext cx="4572000" cy="150040"/>
          </a:xfrm>
          <a:prstGeom prst="rect">
            <a:avLst/>
          </a:prstGeom>
          <a:noFill/>
        </p:spPr>
        <p:txBody>
          <a:bodyPr wrap="square" lIns="68577" tIns="34289" rIns="68577" bIns="34289" rtlCol="0" anchor="b" anchorCtr="0">
            <a:spAutoFit/>
          </a:bodyPr>
          <a:lstStyle/>
          <a:p>
            <a:pPr algn="ctr" defTabSz="685766"/>
            <a:r>
              <a:rPr lang="en-US" sz="500" dirty="0" smtClean="0">
                <a:solidFill>
                  <a:prstClr val="white">
                    <a:lumMod val="50000"/>
                  </a:prstClr>
                </a:solidFill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2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658368"/>
            <a:ext cx="7620000" cy="548640"/>
          </a:xfrm>
        </p:spPr>
        <p:txBody>
          <a:bodyPr>
            <a:noAutofit/>
          </a:bodyPr>
          <a:lstStyle>
            <a:lvl1pPr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28750"/>
            <a:ext cx="7620000" cy="28346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0">
                <a:solidFill>
                  <a:schemeClr val="bg1"/>
                </a:solidFill>
              </a:defRPr>
            </a:lvl1pPr>
            <a:lvl2pPr marL="173026" indent="-173026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460340" indent="-23017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798453" indent="-17143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4pPr>
            <a:lvl5pPr marL="798453" indent="-17143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5pPr>
            <a:lvl6pPr marL="798453" indent="-17143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6pPr>
            <a:lvl7pPr marL="798453" indent="-17143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7pPr>
            <a:lvl8pPr marL="798453" indent="-17143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8pPr>
            <a:lvl9pPr marL="798453" indent="-17143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460690" y="432772"/>
            <a:ext cx="8229600" cy="4139231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692501"/>
                </a:lnTo>
                <a:cubicBezTo>
                  <a:pt x="8227273" y="246166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December 3 2015 Webinar SAE J3061™ Cybersecurity Guidebook for Cyber-Physical Vehicle Systems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5934"/>
            <a:ext cx="2133600" cy="128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4760216"/>
            <a:ext cx="8229600" cy="119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457200" y="4805936"/>
            <a:ext cx="2130552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66"/>
            <a:r>
              <a:rPr lang="en-US" sz="800" b="1" cap="all" dirty="0" smtClean="0">
                <a:solidFill>
                  <a:prstClr val="white"/>
                </a:solidFill>
              </a:rPr>
              <a:t>SAE INTERNATIONAL</a:t>
            </a:r>
            <a:endParaRPr lang="en-US" sz="800" b="1" cap="all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286000" y="4936311"/>
            <a:ext cx="4572000" cy="150040"/>
          </a:xfrm>
          <a:prstGeom prst="rect">
            <a:avLst/>
          </a:prstGeom>
          <a:noFill/>
        </p:spPr>
        <p:txBody>
          <a:bodyPr wrap="square" lIns="68577" tIns="34289" rIns="68577" bIns="34289" rtlCol="0" anchor="b" anchorCtr="0">
            <a:spAutoFit/>
          </a:bodyPr>
          <a:lstStyle/>
          <a:p>
            <a:pPr algn="ctr" defTabSz="685766"/>
            <a:r>
              <a:rPr lang="en-US" sz="500" dirty="0" smtClean="0">
                <a:solidFill>
                  <a:srgbClr val="FFFFFF"/>
                </a:solidFill>
              </a:rPr>
              <a:t>Copyright </a:t>
            </a:r>
            <a:r>
              <a:rPr lang="en-US" sz="500" dirty="0" smtClean="0">
                <a:solidFill>
                  <a:prstClr val="white"/>
                </a:solidFill>
              </a:rPr>
              <a:t>© </a:t>
            </a:r>
            <a:r>
              <a:rPr lang="en-US" sz="500" dirty="0" smtClean="0">
                <a:solidFill>
                  <a:srgbClr val="FFFFFF"/>
                </a:solidFill>
              </a:rPr>
              <a:t>SAE International.  Further use or distribution is not permitted without permission from SAE</a:t>
            </a:r>
            <a:endParaRPr lang="en-US" sz="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0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57224"/>
            <a:ext cx="7620000" cy="3429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7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HEADLINE</a:t>
            </a:r>
          </a:p>
          <a:p>
            <a:pPr lvl="1"/>
            <a:r>
              <a:rPr lang="en-US" dirty="0" smtClean="0"/>
              <a:t>Click to edit subhead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460690" y="432772"/>
            <a:ext cx="8229600" cy="4139231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692501"/>
                </a:lnTo>
                <a:cubicBezTo>
                  <a:pt x="8227273" y="246166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December 3 2015 Webinar SAE J3061™ Cybersecurity Guidebook for Cyber-Physical Vehicle Systems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5934"/>
            <a:ext cx="2133600" cy="128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760216"/>
            <a:ext cx="8229600" cy="119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57200" y="4805936"/>
            <a:ext cx="2130552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66"/>
            <a:r>
              <a:rPr lang="en-US" sz="800" b="1" cap="all" dirty="0" smtClean="0">
                <a:solidFill>
                  <a:prstClr val="white"/>
                </a:solidFill>
              </a:rPr>
              <a:t>SAE INTERNATIONAL</a:t>
            </a:r>
            <a:endParaRPr lang="en-US" sz="800" b="1" cap="all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286000" y="4936311"/>
            <a:ext cx="4572000" cy="150040"/>
          </a:xfrm>
          <a:prstGeom prst="rect">
            <a:avLst/>
          </a:prstGeom>
          <a:noFill/>
        </p:spPr>
        <p:txBody>
          <a:bodyPr wrap="square" lIns="68577" tIns="34289" rIns="68577" bIns="34289" rtlCol="0" anchor="b" anchorCtr="0">
            <a:spAutoFit/>
          </a:bodyPr>
          <a:lstStyle/>
          <a:p>
            <a:pPr algn="ctr" defTabSz="685766"/>
            <a:r>
              <a:rPr lang="en-US" sz="500" dirty="0" smtClean="0">
                <a:solidFill>
                  <a:srgbClr val="FFFFFF"/>
                </a:solidFill>
              </a:rPr>
              <a:t>Copyright </a:t>
            </a:r>
            <a:r>
              <a:rPr lang="en-US" sz="500" dirty="0" smtClean="0">
                <a:solidFill>
                  <a:prstClr val="white"/>
                </a:solidFill>
              </a:rPr>
              <a:t>© </a:t>
            </a:r>
            <a:r>
              <a:rPr lang="en-US" sz="500" dirty="0" smtClean="0">
                <a:solidFill>
                  <a:srgbClr val="FFFFFF"/>
                </a:solidFill>
              </a:rPr>
              <a:t>SAE International.  Further use or distribution is not permitted without permission from SAE</a:t>
            </a:r>
            <a:endParaRPr lang="en-US" sz="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8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 bwMode="hidden">
          <a:xfrm>
            <a:off x="0" y="295751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1224"/>
            <a:ext cx="8229600" cy="3657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December 3 2015 Webinar SAE J3061™ Cybersecurity Guidebook for Cyber-Physical Vehicle Systems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5934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760216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4805936"/>
            <a:ext cx="2130552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66"/>
            <a:r>
              <a:rPr lang="en-US" sz="800" b="1" cap="all" dirty="0" smtClean="0">
                <a:solidFill>
                  <a:prstClr val="black"/>
                </a:solidFill>
              </a:rPr>
              <a:t>SAE INTERNATIONAL</a:t>
            </a:r>
            <a:endParaRPr lang="en-US" sz="800" b="1" cap="all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6000" y="4936311"/>
            <a:ext cx="4572000" cy="150040"/>
          </a:xfrm>
          <a:prstGeom prst="rect">
            <a:avLst/>
          </a:prstGeom>
          <a:noFill/>
        </p:spPr>
        <p:txBody>
          <a:bodyPr wrap="square" lIns="68577" tIns="34289" rIns="68577" bIns="34289" rtlCol="0" anchor="b" anchorCtr="0">
            <a:spAutoFit/>
          </a:bodyPr>
          <a:lstStyle/>
          <a:p>
            <a:pPr algn="ctr" defTabSz="685766"/>
            <a:r>
              <a:rPr lang="en-US" sz="500" dirty="0" smtClean="0">
                <a:solidFill>
                  <a:prstClr val="white">
                    <a:lumMod val="50000"/>
                  </a:prstClr>
                </a:solidFill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8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1224"/>
            <a:ext cx="8229600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6120" y="4873752"/>
            <a:ext cx="2895600" cy="128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pPr defTabSz="685766"/>
            <a:r>
              <a:rPr lang="en-US" dirty="0" smtClean="0">
                <a:solidFill>
                  <a:prstClr val="black"/>
                </a:solidFill>
              </a:rPr>
              <a:t>December 3 2015 Webinar SAE J3061™ Cybersecurity Guidebook for Cyber-Physical Vehicle Systems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3752"/>
            <a:ext cx="2133600" cy="128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pPr defTabSz="685766"/>
            <a:fld id="{C5A2E38E-3676-4AC9-AE40-117CF2D4B3AC}" type="slidenum">
              <a:rPr lang="en-US" smtClean="0">
                <a:solidFill>
                  <a:prstClr val="black"/>
                </a:solidFill>
              </a:rPr>
              <a:pPr defTabSz="685766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4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hf hdr="0" dt="0"/>
  <p:txStyles>
    <p:titleStyle>
      <a:lvl1pPr algn="l" defTabSz="914333" rtl="0" eaLnBrk="1" latinLnBrk="0" hangingPunct="1">
        <a:spcBef>
          <a:spcPct val="0"/>
        </a:spcBef>
        <a:buNone/>
        <a:defRPr sz="1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3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33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74613" indent="-174613" algn="l" defTabSz="91433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65102" indent="-233345" algn="l" defTabSz="91433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2574" indent="-171438" algn="l" defTabSz="91433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76241" indent="-231758" algn="l" defTabSz="91433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76241" indent="-231758" algn="l" defTabSz="91433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974653" indent="-230171" algn="l" defTabSz="91433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976241" indent="-231758" algn="l" defTabSz="91433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1224"/>
            <a:ext cx="8229600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6120" y="4873752"/>
            <a:ext cx="2895600" cy="128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pPr defTabSz="914400"/>
            <a:r>
              <a:rPr lang="en-US" smtClean="0">
                <a:solidFill>
                  <a:prstClr val="black"/>
                </a:solidFill>
              </a:rPr>
              <a:t>Copyright SAE International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3752"/>
            <a:ext cx="2133600" cy="128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pPr defTabSz="914400"/>
            <a:fld id="{C5A2E38E-3676-4AC9-AE40-117CF2D4B3AC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1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74625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5138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82625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7631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7631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974725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97631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tandards.sae.org/j3061_201601/" TargetMode="Externa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802734"/>
            <a:ext cx="5562600" cy="2691783"/>
          </a:xfrm>
        </p:spPr>
        <p:txBody>
          <a:bodyPr/>
          <a:lstStyle/>
          <a:p>
            <a:r>
              <a:rPr lang="en-US" dirty="0" smtClean="0"/>
              <a:t>January 2016</a:t>
            </a:r>
          </a:p>
          <a:p>
            <a:endParaRPr lang="en-US" dirty="0"/>
          </a:p>
          <a:p>
            <a:r>
              <a:rPr lang="en-US" sz="1400" dirty="0" smtClean="0"/>
              <a:t>Lisa Boran</a:t>
            </a:r>
          </a:p>
          <a:p>
            <a:r>
              <a:rPr lang="en-US" sz="1400" dirty="0" smtClean="0"/>
              <a:t>Ford Motor Company</a:t>
            </a:r>
          </a:p>
          <a:p>
            <a:r>
              <a:rPr lang="en-US" sz="1400" dirty="0" smtClean="0"/>
              <a:t>SAE J3061 Committee Chair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541840"/>
            <a:ext cx="5325684" cy="227753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1A0E9"/>
                </a:solidFill>
              </a:rPr>
              <a:t>Overview of Recommended Practice - SAE J3061</a:t>
            </a:r>
            <a:r>
              <a:rPr lang="en-GB" baseline="30000" dirty="0" smtClean="0">
                <a:solidFill>
                  <a:srgbClr val="01A0E9"/>
                </a:solidFill>
              </a:rPr>
              <a:t>TM</a:t>
            </a:r>
            <a:r>
              <a:rPr lang="en-GB" dirty="0" smtClean="0">
                <a:solidFill>
                  <a:srgbClr val="01A0E9"/>
                </a:solidFill>
              </a:rPr>
              <a:t/>
            </a:r>
            <a:br>
              <a:rPr lang="en-GB" dirty="0" smtClean="0">
                <a:solidFill>
                  <a:srgbClr val="01A0E9"/>
                </a:solidFill>
              </a:rPr>
            </a:br>
            <a:r>
              <a:rPr lang="en-GB" dirty="0" smtClean="0">
                <a:solidFill>
                  <a:srgbClr val="01A0E9"/>
                </a:solidFill>
              </a:rPr>
              <a:t/>
            </a:r>
            <a:br>
              <a:rPr lang="en-GB" dirty="0" smtClean="0">
                <a:solidFill>
                  <a:srgbClr val="01A0E9"/>
                </a:solidFill>
              </a:rPr>
            </a:br>
            <a:r>
              <a:rPr lang="en-GB" dirty="0" smtClean="0">
                <a:solidFill>
                  <a:srgbClr val="01A0E9"/>
                </a:solidFill>
              </a:rPr>
              <a:t>Cybersecurity Guidebook for </a:t>
            </a:r>
          </a:p>
          <a:p>
            <a:r>
              <a:rPr lang="en-GB" dirty="0" smtClean="0">
                <a:solidFill>
                  <a:srgbClr val="01A0E9"/>
                </a:solidFill>
              </a:rPr>
              <a:t>cyber-physical vehicle systems</a:t>
            </a:r>
            <a:br>
              <a:rPr lang="en-GB" dirty="0" smtClean="0">
                <a:solidFill>
                  <a:srgbClr val="01A0E9"/>
                </a:solidFill>
              </a:rPr>
            </a:br>
            <a:endParaRPr lang="en-GB" dirty="0" smtClean="0">
              <a:solidFill>
                <a:srgbClr val="01A0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228600" y="137160"/>
            <a:ext cx="8458200" cy="5029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Key Definitions</a:t>
            </a:r>
            <a:br>
              <a:rPr lang="en-US" sz="2000" dirty="0" smtClean="0"/>
            </a:br>
            <a:r>
              <a:rPr lang="en-US" sz="2000" dirty="0" smtClean="0"/>
              <a:t>Vulnerability vs. Threat vs. Risk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03489" y="4873752"/>
            <a:ext cx="2895600" cy="128016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 SAE International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9959" y="4874491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769" y="4893452"/>
            <a:ext cx="5810250" cy="180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0729" y="761939"/>
            <a:ext cx="5181600" cy="416188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333969" y="1356830"/>
            <a:ext cx="2281360" cy="3645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8707" y="3400315"/>
            <a:ext cx="1885262" cy="4475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8016" y="384787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Threat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65334" y="921061"/>
            <a:ext cx="899990" cy="8715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40431" y="1047750"/>
            <a:ext cx="282490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1382" y="1047750"/>
            <a:ext cx="143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Vulnerability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 rot="1682588">
            <a:off x="1822808" y="482519"/>
            <a:ext cx="5201427" cy="386674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781800" y="1792597"/>
            <a:ext cx="609600" cy="1886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82329" y="1261134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Risk = likelihood 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of </a:t>
            </a:r>
            <a:r>
              <a:rPr lang="en-US" dirty="0" err="1" smtClean="0">
                <a:solidFill>
                  <a:prstClr val="black"/>
                </a:solidFill>
              </a:rPr>
              <a:t>attack|success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282329" y="4488030"/>
            <a:ext cx="16189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 sz="1200" dirty="0">
                <a:solidFill>
                  <a:prstClr val="black"/>
                </a:solidFill>
              </a:rPr>
              <a:t>Source: </a:t>
            </a:r>
            <a:r>
              <a:rPr lang="en-GB" sz="1200" dirty="0" err="1" smtClean="0">
                <a:solidFill>
                  <a:prstClr val="black"/>
                </a:solidFill>
              </a:rPr>
              <a:t>AutoImmune</a:t>
            </a:r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153400" cy="692658"/>
          </a:xfrm>
        </p:spPr>
        <p:txBody>
          <a:bodyPr/>
          <a:lstStyle/>
          <a:p>
            <a:r>
              <a:rPr lang="en-US" sz="2000" dirty="0" smtClean="0"/>
              <a:t>4. Relationship Between System Safety and System Cybersecurity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5800" y="1123950"/>
            <a:ext cx="7620000" cy="3352800"/>
          </a:xfrm>
        </p:spPr>
        <p:txBody>
          <a:bodyPr/>
          <a:lstStyle/>
          <a:p>
            <a:r>
              <a:rPr lang="en-US" sz="1600" i="1" dirty="0" smtClean="0">
                <a:solidFill>
                  <a:srgbClr val="FFFF00"/>
                </a:solidFill>
              </a:rPr>
              <a:t>Provides an overview of system safety and system cybersecurity and how the two domains are related and different.</a:t>
            </a:r>
            <a:br>
              <a:rPr lang="en-US" sz="1600" i="1" dirty="0" smtClean="0">
                <a:solidFill>
                  <a:srgbClr val="FFFF00"/>
                </a:solidFill>
              </a:rPr>
            </a:br>
            <a:endParaRPr lang="en-US" sz="1100" i="1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Scope of cybersecurity is broader</a:t>
            </a:r>
          </a:p>
          <a:p>
            <a:pPr marL="458788" lvl="1" indent="-285750"/>
            <a:r>
              <a:rPr lang="en-US" sz="1600" dirty="0"/>
              <a:t>All safety-critical systems are cybersecurity-critical systems, but not all cybersecurity systems are </a:t>
            </a:r>
            <a:r>
              <a:rPr lang="en-US" sz="1600" dirty="0" smtClean="0"/>
              <a:t>safety-critical</a:t>
            </a:r>
          </a:p>
          <a:p>
            <a:endParaRPr lang="en-US" sz="1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Describes the relationship between system safety engineering process elements and system cybersecurity engineering process elements</a:t>
            </a:r>
          </a:p>
          <a:p>
            <a:endParaRPr lang="en-US" sz="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Describes analogies between system safety and system cybersecurity engineering  </a:t>
            </a:r>
            <a:r>
              <a:rPr lang="en-US" i="1" dirty="0" smtClean="0"/>
              <a:t>(TARA vs. HARA, Attack Tree vs. Fault Tree)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Describes unique aspects of system safety and system cybersecurity  </a:t>
            </a:r>
          </a:p>
          <a:p>
            <a:r>
              <a:rPr lang="en-US" sz="1600" i="1" dirty="0"/>
              <a:t> </a:t>
            </a:r>
            <a:r>
              <a:rPr lang="en-US" sz="1600" i="1" dirty="0" smtClean="0"/>
              <a:t>    </a:t>
            </a:r>
            <a:r>
              <a:rPr lang="en-US" i="1" dirty="0" smtClean="0"/>
              <a:t>(Accident or Faults vs. Purposeful Malicious Attack)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1571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4350"/>
            <a:ext cx="7620000" cy="692658"/>
          </a:xfrm>
        </p:spPr>
        <p:txBody>
          <a:bodyPr/>
          <a:lstStyle/>
          <a:p>
            <a:r>
              <a:rPr lang="en-US" sz="2000" dirty="0" smtClean="0"/>
              <a:t>5. Guiding Principles on Cybersecurity for Cyber-Physical Vehicle Systems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2000" y="1200150"/>
            <a:ext cx="7620000" cy="3063240"/>
          </a:xfrm>
        </p:spPr>
        <p:txBody>
          <a:bodyPr/>
          <a:lstStyle/>
          <a:p>
            <a:r>
              <a:rPr lang="en-US" sz="1600" dirty="0" smtClean="0">
                <a:solidFill>
                  <a:srgbClr val="FFFF00"/>
                </a:solidFill>
              </a:rPr>
              <a:t>Provides some general guiding principles with respect to cybersecurity that are applicable to any organization within a company.</a:t>
            </a:r>
            <a:br>
              <a:rPr lang="en-US" sz="1600" dirty="0" smtClean="0">
                <a:solidFill>
                  <a:srgbClr val="FFFF00"/>
                </a:solidFill>
              </a:rPr>
            </a:br>
            <a:endParaRPr lang="en-US" sz="1600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Know your Feature’s Cybersecurity Potential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Understand key cybersecurity principles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Consider the vehicle owners’ use of the feature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Implement cybersecurity in concept and design phases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Implement cybersecurity in development and validation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Implement cybersecurity in incident response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Cybersecurity considerations when the vehicle owner changes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44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1" y="742950"/>
            <a:ext cx="8001000" cy="38670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1" dirty="0">
                <a:solidFill>
                  <a:srgbClr val="FFFF00"/>
                </a:solidFill>
              </a:rPr>
              <a:t>As with system safety, </a:t>
            </a:r>
            <a:r>
              <a:rPr lang="en-US" sz="1600" b="0" i="1" dirty="0" smtClean="0">
                <a:solidFill>
                  <a:srgbClr val="FFFF00"/>
                </a:solidFill>
              </a:rPr>
              <a:t>cybersecurity </a:t>
            </a:r>
            <a:r>
              <a:rPr lang="en-US" sz="1600" b="0" i="1" dirty="0">
                <a:solidFill>
                  <a:srgbClr val="FFFF00"/>
                </a:solidFill>
              </a:rPr>
              <a:t>must be built in to the </a:t>
            </a:r>
            <a:r>
              <a:rPr lang="en-US" sz="1600" b="0" i="1" dirty="0" smtClean="0">
                <a:solidFill>
                  <a:srgbClr val="FFFF00"/>
                </a:solidFill>
              </a:rPr>
              <a:t>feature rather </a:t>
            </a:r>
            <a:r>
              <a:rPr lang="en-US" sz="1600" b="0" i="1" dirty="0">
                <a:solidFill>
                  <a:srgbClr val="FFFF00"/>
                </a:solidFill>
              </a:rPr>
              <a:t>than added on at the end of development. </a:t>
            </a:r>
            <a:r>
              <a:rPr lang="en-US" sz="1600" b="0" i="1" dirty="0" smtClean="0">
                <a:solidFill>
                  <a:srgbClr val="FFFF00"/>
                </a:solidFill>
              </a:rPr>
              <a:t> Building </a:t>
            </a:r>
            <a:r>
              <a:rPr lang="en-US" sz="1600" b="0" i="1" dirty="0">
                <a:solidFill>
                  <a:srgbClr val="FFFF00"/>
                </a:solidFill>
              </a:rPr>
              <a:t>cybersecurity in to the design requires an appropriate lifecycle process from concept phase through production, operation, service and decommissioning.</a:t>
            </a:r>
            <a:endParaRPr lang="en-US" sz="1600" b="0" i="1" dirty="0" smtClean="0">
              <a:solidFill>
                <a:srgbClr val="FFFF00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white"/>
                </a:solidFill>
              </a:rPr>
              <a:t>Motivation for a well-defined and well-structured process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white"/>
                </a:solidFill>
              </a:rPr>
              <a:t>Process Framework</a:t>
            </a:r>
            <a:endParaRPr lang="en-US" dirty="0">
              <a:solidFill>
                <a:prstClr val="white"/>
              </a:solidFill>
            </a:endParaRPr>
          </a:p>
          <a:p>
            <a:pPr marL="1371600" lvl="5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white"/>
                </a:solidFill>
              </a:rPr>
              <a:t>Overall management of cybersecurity</a:t>
            </a:r>
          </a:p>
          <a:p>
            <a:pPr marL="1371600" lvl="5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white"/>
                </a:solidFill>
              </a:rPr>
              <a:t>Concept Phase</a:t>
            </a:r>
          </a:p>
          <a:p>
            <a:pPr marL="1371600" lvl="5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white"/>
                </a:solidFill>
              </a:rPr>
              <a:t>Product Development</a:t>
            </a:r>
          </a:p>
          <a:p>
            <a:pPr marL="1828800" lvl="6" indent="-285750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Product </a:t>
            </a:r>
            <a:r>
              <a:rPr lang="en-US" dirty="0" smtClean="0">
                <a:solidFill>
                  <a:prstClr val="white"/>
                </a:solidFill>
              </a:rPr>
              <a:t>Development:  </a:t>
            </a:r>
            <a:r>
              <a:rPr lang="en-US" dirty="0">
                <a:solidFill>
                  <a:prstClr val="white"/>
                </a:solidFill>
              </a:rPr>
              <a:t>System Level</a:t>
            </a:r>
          </a:p>
          <a:p>
            <a:pPr marL="1828800" lvl="6" indent="-285750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Product Development:  Hardware Level</a:t>
            </a:r>
          </a:p>
          <a:p>
            <a:pPr marL="1828800" lvl="6" indent="-285750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Product Development:  Software Level</a:t>
            </a:r>
          </a:p>
          <a:p>
            <a:pPr marL="1371600" lvl="5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white"/>
                </a:solidFill>
              </a:rPr>
              <a:t>Production, Operation and Service</a:t>
            </a:r>
            <a:endParaRPr lang="en-US" dirty="0">
              <a:solidFill>
                <a:prstClr val="white"/>
              </a:solidFill>
            </a:endParaRPr>
          </a:p>
          <a:p>
            <a:pPr marL="1371600" lvl="5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white"/>
                </a:solidFill>
              </a:rPr>
              <a:t>Supporting Processes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white"/>
                </a:solidFill>
              </a:rPr>
              <a:t>Milestone and Gate </a:t>
            </a:r>
            <a:r>
              <a:rPr lang="en-US" sz="1800" dirty="0" smtClean="0">
                <a:solidFill>
                  <a:prstClr val="white"/>
                </a:solidFill>
              </a:rPr>
              <a:t>Reviews</a:t>
            </a: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1170" y="4892230"/>
            <a:ext cx="5905500" cy="219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3340" y="438150"/>
            <a:ext cx="5683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white"/>
                </a:solidFill>
              </a:rPr>
              <a:t>6.  CYBERSECURITY PROCESS OVERVIEW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 SAE International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Phase Flow Diagram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990829" y="947118"/>
            <a:ext cx="4705371" cy="3732716"/>
            <a:chOff x="381000" y="838200"/>
            <a:chExt cx="5840195" cy="4632959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86446" y="838200"/>
              <a:ext cx="2552703" cy="38100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9pPr>
            </a:lstStyle>
            <a:p>
              <a:pPr algn="ctr" defTabSz="914400"/>
              <a:r>
                <a:rPr lang="en-US" sz="1000" dirty="0" smtClean="0">
                  <a:solidFill>
                    <a:prstClr val="black"/>
                  </a:solidFill>
                  <a:latin typeface="Arial" charset="0"/>
                </a:rPr>
                <a:t>Feature Definition</a:t>
              </a:r>
              <a:endParaRPr lang="en-US" sz="10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6446" y="1523999"/>
              <a:ext cx="2558149" cy="42888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9pPr>
            </a:lstStyle>
            <a:p>
              <a:pPr algn="ctr" defTabSz="914400"/>
              <a:r>
                <a:rPr lang="en-US" sz="1000" dirty="0" smtClean="0">
                  <a:solidFill>
                    <a:prstClr val="black"/>
                  </a:solidFill>
                  <a:latin typeface="Arial" charset="0"/>
                </a:rPr>
                <a:t>Initiation of Cybersecurity Lifecycle (Planning)</a:t>
              </a:r>
              <a:endParaRPr lang="en-US" sz="10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81000" y="2285999"/>
              <a:ext cx="2558149" cy="42888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9pPr>
            </a:lstStyle>
            <a:p>
              <a:pPr algn="ctr" defTabSz="914400"/>
              <a:r>
                <a:rPr lang="en-US" sz="1000" dirty="0" smtClean="0">
                  <a:solidFill>
                    <a:prstClr val="black"/>
                  </a:solidFill>
                  <a:latin typeface="Arial" charset="0"/>
                </a:rPr>
                <a:t>Threat Analysis and Risk Assessment</a:t>
              </a:r>
              <a:endParaRPr lang="en-US" sz="10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81001" y="3047999"/>
              <a:ext cx="2563594" cy="33291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9pPr>
            </a:lstStyle>
            <a:p>
              <a:pPr algn="ctr" defTabSz="914400"/>
              <a:r>
                <a:rPr lang="en-US" sz="1000" dirty="0" smtClean="0">
                  <a:solidFill>
                    <a:prstClr val="black"/>
                  </a:solidFill>
                  <a:latin typeface="Arial" charset="0"/>
                </a:rPr>
                <a:t>Cybersecurity Concept</a:t>
              </a:r>
              <a:endParaRPr lang="en-US" sz="10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86447" y="3703319"/>
              <a:ext cx="2558148" cy="38100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9pPr>
            </a:lstStyle>
            <a:p>
              <a:pPr algn="ctr" defTabSz="914400"/>
              <a:r>
                <a:rPr lang="en-US" sz="1000" dirty="0" smtClean="0">
                  <a:solidFill>
                    <a:prstClr val="black"/>
                  </a:solidFill>
                  <a:latin typeface="Arial" charset="0"/>
                </a:rPr>
                <a:t>Identify Functional Cybersecurity Requirements</a:t>
              </a:r>
              <a:endParaRPr lang="en-US" sz="1000" dirty="0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13" name="Straight Arrow Connector 12"/>
            <p:cNvCxnSpPr>
              <a:stCxn id="8" idx="2"/>
              <a:endCxn id="9" idx="0"/>
            </p:cNvCxnSpPr>
            <p:nvPr/>
          </p:nvCxnSpPr>
          <p:spPr>
            <a:xfrm>
              <a:off x="1662798" y="1219200"/>
              <a:ext cx="2723" cy="30479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2"/>
              <a:endCxn id="10" idx="0"/>
            </p:cNvCxnSpPr>
            <p:nvPr/>
          </p:nvCxnSpPr>
          <p:spPr>
            <a:xfrm flipH="1">
              <a:off x="1660075" y="1952888"/>
              <a:ext cx="5446" cy="333111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2"/>
            </p:cNvCxnSpPr>
            <p:nvPr/>
          </p:nvCxnSpPr>
          <p:spPr>
            <a:xfrm flipH="1">
              <a:off x="1660074" y="2714888"/>
              <a:ext cx="1" cy="333111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2"/>
              <a:endCxn id="12" idx="0"/>
            </p:cNvCxnSpPr>
            <p:nvPr/>
          </p:nvCxnSpPr>
          <p:spPr>
            <a:xfrm>
              <a:off x="1662798" y="3380913"/>
              <a:ext cx="2723" cy="322406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63046" y="1908878"/>
              <a:ext cx="2558149" cy="41776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9pPr>
            </a:lstStyle>
            <a:p>
              <a:pPr algn="ctr" defTabSz="914400"/>
              <a:r>
                <a:rPr lang="en-US" sz="1000" dirty="0" smtClean="0">
                  <a:solidFill>
                    <a:prstClr val="black"/>
                  </a:solidFill>
                  <a:latin typeface="Arial" charset="0"/>
                </a:rPr>
                <a:t>Identify Highest Risk Potential Threats</a:t>
              </a:r>
              <a:endParaRPr lang="en-US" sz="10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63046" y="2711119"/>
              <a:ext cx="2558149" cy="33291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9pPr>
            </a:lstStyle>
            <a:p>
              <a:pPr algn="ctr" defTabSz="914400"/>
              <a:r>
                <a:rPr lang="en-US" sz="1000" dirty="0" smtClean="0">
                  <a:solidFill>
                    <a:prstClr val="black"/>
                  </a:solidFill>
                  <a:latin typeface="Arial" charset="0"/>
                </a:rPr>
                <a:t>Identify Cybersecurity Goals</a:t>
              </a:r>
              <a:endParaRPr lang="en-US" sz="10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Left Brace 18"/>
            <p:cNvSpPr/>
            <p:nvPr/>
          </p:nvSpPr>
          <p:spPr>
            <a:xfrm>
              <a:off x="3282046" y="1916988"/>
              <a:ext cx="381000" cy="1176636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0" idx="3"/>
              <a:endCxn id="19" idx="1"/>
            </p:cNvCxnSpPr>
            <p:nvPr/>
          </p:nvCxnSpPr>
          <p:spPr>
            <a:xfrm>
              <a:off x="2939149" y="2500444"/>
              <a:ext cx="342897" cy="4862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81000" y="4373879"/>
              <a:ext cx="2558148" cy="38100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9pPr>
            </a:lstStyle>
            <a:p>
              <a:pPr algn="ctr" defTabSz="914400"/>
              <a:r>
                <a:rPr lang="en-US" sz="1000" dirty="0" smtClean="0">
                  <a:solidFill>
                    <a:prstClr val="black"/>
                  </a:solidFill>
                  <a:latin typeface="Arial" charset="0"/>
                </a:rPr>
                <a:t>Initial Cybersecurity Assessment </a:t>
              </a:r>
              <a:endParaRPr lang="en-US" sz="10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81001" y="5090159"/>
              <a:ext cx="2558148" cy="38100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Matura MT Script Capitals" pitchFamily="66" charset="0"/>
                  <a:ea typeface="MS Gothic" pitchFamily="49" charset="-128"/>
                  <a:cs typeface="Arial" charset="0"/>
                </a:defRPr>
              </a:lvl9pPr>
            </a:lstStyle>
            <a:p>
              <a:pPr algn="ctr" defTabSz="914400"/>
              <a:r>
                <a:rPr lang="en-US" sz="1000" dirty="0" smtClean="0">
                  <a:solidFill>
                    <a:prstClr val="black"/>
                  </a:solidFill>
                  <a:latin typeface="Arial" charset="0"/>
                </a:rPr>
                <a:t>Concept Phase Review</a:t>
              </a:r>
              <a:endParaRPr lang="en-US" sz="1000" dirty="0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2" idx="2"/>
              <a:endCxn id="21" idx="0"/>
            </p:cNvCxnSpPr>
            <p:nvPr/>
          </p:nvCxnSpPr>
          <p:spPr>
            <a:xfrm flipH="1">
              <a:off x="1660074" y="4084319"/>
              <a:ext cx="5447" cy="28956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2"/>
              <a:endCxn id="22" idx="0"/>
            </p:cNvCxnSpPr>
            <p:nvPr/>
          </p:nvCxnSpPr>
          <p:spPr>
            <a:xfrm>
              <a:off x="1660074" y="4754879"/>
              <a:ext cx="1" cy="33528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7" idx="2"/>
              <a:endCxn id="18" idx="0"/>
            </p:cNvCxnSpPr>
            <p:nvPr/>
          </p:nvCxnSpPr>
          <p:spPr>
            <a:xfrm>
              <a:off x="4942121" y="2326640"/>
              <a:ext cx="0" cy="38447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81000" y="3776136"/>
            <a:ext cx="2464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 sz="1200" dirty="0">
                <a:solidFill>
                  <a:prstClr val="black"/>
                </a:solidFill>
              </a:rPr>
              <a:t>Source: </a:t>
            </a:r>
            <a:r>
              <a:rPr lang="en-US" sz="1200" dirty="0">
                <a:solidFill>
                  <a:prstClr val="black"/>
                </a:solidFill>
              </a:rPr>
              <a:t>draft document </a:t>
            </a:r>
            <a:r>
              <a:rPr lang="en-US" sz="1200" dirty="0" smtClean="0">
                <a:solidFill>
                  <a:prstClr val="black"/>
                </a:solidFill>
              </a:rPr>
              <a:t>J3061</a:t>
            </a:r>
            <a:r>
              <a:rPr lang="en-US" sz="1200" baseline="30000" dirty="0" smtClean="0">
                <a:solidFill>
                  <a:prstClr val="black"/>
                </a:solidFill>
              </a:rPr>
              <a:t>TM</a:t>
            </a:r>
          </a:p>
          <a:p>
            <a:pPr defTabSz="914400"/>
            <a:r>
              <a:rPr lang="en-US" sz="1200" dirty="0" smtClean="0">
                <a:solidFill>
                  <a:prstClr val="black"/>
                </a:solidFill>
              </a:rPr>
              <a:t>Copyright </a:t>
            </a:r>
            <a:r>
              <a:rPr lang="en-US" sz="1200" dirty="0">
                <a:solidFill>
                  <a:prstClr val="black"/>
                </a:solidFill>
              </a:rPr>
              <a:t>SAE </a:t>
            </a:r>
            <a:r>
              <a:rPr lang="en-US" sz="1200" dirty="0" smtClean="0">
                <a:solidFill>
                  <a:prstClr val="black"/>
                </a:solidFill>
              </a:rPr>
              <a:t>International</a:t>
            </a:r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0539" y="1047750"/>
            <a:ext cx="8279939" cy="37048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i="1" dirty="0">
                <a:solidFill>
                  <a:srgbClr val="FFFF00"/>
                </a:solidFill>
              </a:rPr>
              <a:t>Creating, fostering, and sustaining a cybersecurity culture that supports and encourages effective achievement of cybersecurity within the organization.</a:t>
            </a: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white"/>
                </a:solidFill>
              </a:rPr>
              <a:t>Cybersecurity </a:t>
            </a:r>
            <a:r>
              <a:rPr lang="en-US" sz="1800" dirty="0">
                <a:solidFill>
                  <a:prstClr val="white"/>
                </a:solidFill>
              </a:rPr>
              <a:t>Culture</a:t>
            </a: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white"/>
                </a:solidFill>
              </a:rPr>
              <a:t>Measuring Conformance to a </a:t>
            </a:r>
            <a:r>
              <a:rPr lang="en-US" sz="1800" dirty="0" smtClean="0">
                <a:solidFill>
                  <a:prstClr val="white"/>
                </a:solidFill>
              </a:rPr>
              <a:t>Cybersecurity </a:t>
            </a:r>
            <a:r>
              <a:rPr lang="en-US" sz="1800" dirty="0">
                <a:solidFill>
                  <a:prstClr val="white"/>
                </a:solidFill>
              </a:rPr>
              <a:t>Process</a:t>
            </a: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white"/>
                </a:solidFill>
              </a:rPr>
              <a:t>Identifying and Establishing Communication Channels</a:t>
            </a: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white"/>
                </a:solidFill>
              </a:rPr>
              <a:t>Developing and Implementing Training and Mentoring </a:t>
            </a: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white"/>
                </a:solidFill>
              </a:rPr>
              <a:t>Operation and Maintenance Activities</a:t>
            </a:r>
          </a:p>
          <a:p>
            <a:pPr marL="1200150" lvl="2" indent="-285750">
              <a:spcAft>
                <a:spcPts val="600"/>
              </a:spcAft>
            </a:pPr>
            <a:r>
              <a:rPr lang="en-US" sz="1800" dirty="0">
                <a:solidFill>
                  <a:prstClr val="white"/>
                </a:solidFill>
              </a:rPr>
              <a:t>Incident Response Process</a:t>
            </a:r>
          </a:p>
          <a:p>
            <a:pPr marL="1200150" lvl="2" indent="-285750">
              <a:spcAft>
                <a:spcPts val="600"/>
              </a:spcAft>
            </a:pPr>
            <a:r>
              <a:rPr lang="en-US" sz="1800" dirty="0">
                <a:solidFill>
                  <a:prstClr val="white"/>
                </a:solidFill>
              </a:rPr>
              <a:t>Field Monitoring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1170" y="4892230"/>
            <a:ext cx="5905500" cy="219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3950" y="514350"/>
            <a:ext cx="6399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000" b="1" dirty="0">
                <a:solidFill>
                  <a:prstClr val="white"/>
                </a:solidFill>
              </a:rPr>
              <a:t>7</a:t>
            </a:r>
            <a:r>
              <a:rPr lang="en-US" sz="2000" b="1" dirty="0" smtClean="0">
                <a:solidFill>
                  <a:prstClr val="white"/>
                </a:solidFill>
              </a:rPr>
              <a:t>.  OVERALL MANAGEMENT OF CYBERSECURITY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832" y="895350"/>
            <a:ext cx="8279939" cy="373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1" dirty="0">
                <a:solidFill>
                  <a:srgbClr val="FFFF00"/>
                </a:solidFill>
              </a:rPr>
              <a:t>This section describes in detail the activities in each of the cybersecurity lifecycle phases discussed in the cybersecurity process overview section (Section </a:t>
            </a:r>
            <a:r>
              <a:rPr lang="en-US" sz="1600" b="0" i="1" dirty="0" smtClean="0">
                <a:solidFill>
                  <a:srgbClr val="FFFF00"/>
                </a:solidFill>
              </a:rPr>
              <a:t>6). </a:t>
            </a:r>
            <a:r>
              <a:rPr lang="en-US" sz="1600" b="0" i="1" dirty="0">
                <a:solidFill>
                  <a:srgbClr val="FFFF00"/>
                </a:solidFill>
              </a:rPr>
              <a:t>For each lifecycle phase, the activities are described and a description of a possible implementation of the activities is provided.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white"/>
                </a:solidFill>
              </a:rPr>
              <a:t>Applying a Cybersecurity Process </a:t>
            </a:r>
            <a:r>
              <a:rPr lang="en-US" sz="1600" dirty="0" smtClean="0">
                <a:solidFill>
                  <a:prstClr val="white"/>
                </a:solidFill>
              </a:rPr>
              <a:t>Separately </a:t>
            </a:r>
            <a:r>
              <a:rPr lang="en-US" sz="1600" dirty="0">
                <a:solidFill>
                  <a:prstClr val="white"/>
                </a:solidFill>
              </a:rPr>
              <a:t>with Integrated Communication Points to a Safety Process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white"/>
                </a:solidFill>
              </a:rPr>
              <a:t>Applying a Cybersecurity Process in </a:t>
            </a:r>
            <a:r>
              <a:rPr lang="en-US" sz="1600" dirty="0" smtClean="0">
                <a:solidFill>
                  <a:prstClr val="white"/>
                </a:solidFill>
              </a:rPr>
              <a:t>Conjunction </a:t>
            </a:r>
            <a:r>
              <a:rPr lang="en-US" sz="1600" dirty="0">
                <a:solidFill>
                  <a:prstClr val="white"/>
                </a:solidFill>
              </a:rPr>
              <a:t>with a Safety Process 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white"/>
                </a:solidFill>
              </a:rPr>
              <a:t>Concept </a:t>
            </a:r>
            <a:r>
              <a:rPr lang="en-US" sz="1600" dirty="0" smtClean="0">
                <a:solidFill>
                  <a:prstClr val="white"/>
                </a:solidFill>
              </a:rPr>
              <a:t>Phase</a:t>
            </a:r>
            <a:endParaRPr lang="en-US" sz="1600" dirty="0">
              <a:solidFill>
                <a:prstClr val="white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white"/>
                </a:solidFill>
              </a:rPr>
              <a:t>Product </a:t>
            </a:r>
            <a:r>
              <a:rPr lang="en-US" sz="1600" dirty="0" smtClean="0">
                <a:solidFill>
                  <a:prstClr val="white"/>
                </a:solidFill>
              </a:rPr>
              <a:t>Development at the </a:t>
            </a:r>
            <a:r>
              <a:rPr lang="en-US" sz="1600" dirty="0">
                <a:solidFill>
                  <a:prstClr val="white"/>
                </a:solidFill>
              </a:rPr>
              <a:t>System Level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white"/>
                </a:solidFill>
              </a:rPr>
              <a:t>Product </a:t>
            </a:r>
            <a:r>
              <a:rPr lang="en-US" sz="1600" dirty="0" smtClean="0">
                <a:solidFill>
                  <a:prstClr val="white"/>
                </a:solidFill>
              </a:rPr>
              <a:t>Development at the </a:t>
            </a:r>
            <a:r>
              <a:rPr lang="en-US" sz="1600" dirty="0">
                <a:solidFill>
                  <a:prstClr val="white"/>
                </a:solidFill>
              </a:rPr>
              <a:t>Hardware Level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white"/>
                </a:solidFill>
              </a:rPr>
              <a:t>Product </a:t>
            </a:r>
            <a:r>
              <a:rPr lang="en-US" sz="1600" dirty="0" smtClean="0">
                <a:solidFill>
                  <a:prstClr val="white"/>
                </a:solidFill>
              </a:rPr>
              <a:t>Development at the </a:t>
            </a:r>
            <a:r>
              <a:rPr lang="en-US" sz="1600" dirty="0">
                <a:solidFill>
                  <a:prstClr val="white"/>
                </a:solidFill>
              </a:rPr>
              <a:t>Software Level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white"/>
                </a:solidFill>
              </a:rPr>
              <a:t>Production, Operation and Service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white"/>
                </a:solidFill>
              </a:rPr>
              <a:t>Supporting Processes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1170" y="4892230"/>
            <a:ext cx="5905500" cy="219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6687" y="492286"/>
            <a:ext cx="4208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white"/>
                </a:solidFill>
              </a:rPr>
              <a:t>8.   PROCESS IMPLEMENTATION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228600" y="137160"/>
            <a:ext cx="8458200" cy="5029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Potential Communications Paths During the Concept Phase Activities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 SAE International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3486151"/>
            <a:ext cx="167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GB" sz="1200" dirty="0">
                <a:solidFill>
                  <a:prstClr val="black"/>
                </a:solidFill>
              </a:rPr>
              <a:t>Source: </a:t>
            </a:r>
            <a:r>
              <a:rPr lang="en-US" sz="1200" dirty="0">
                <a:solidFill>
                  <a:prstClr val="black"/>
                </a:solidFill>
              </a:rPr>
              <a:t>draft document </a:t>
            </a:r>
            <a:r>
              <a:rPr lang="en-US" sz="1200" dirty="0" smtClean="0">
                <a:solidFill>
                  <a:prstClr val="black"/>
                </a:solidFill>
              </a:rPr>
              <a:t>J3061</a:t>
            </a:r>
            <a:r>
              <a:rPr lang="en-US" sz="1200" baseline="30000" dirty="0" smtClean="0">
                <a:solidFill>
                  <a:prstClr val="black"/>
                </a:solidFill>
              </a:rPr>
              <a:t>TM</a:t>
            </a:r>
          </a:p>
          <a:p>
            <a:pPr defTabSz="914400"/>
            <a:r>
              <a:rPr lang="en-US" sz="1200" dirty="0" smtClean="0">
                <a:solidFill>
                  <a:prstClr val="black"/>
                </a:solidFill>
              </a:rPr>
              <a:t>Copyright </a:t>
            </a:r>
            <a:r>
              <a:rPr lang="en-US" sz="1200" dirty="0">
                <a:solidFill>
                  <a:prstClr val="black"/>
                </a:solidFill>
              </a:rPr>
              <a:t>SAE </a:t>
            </a:r>
            <a:r>
              <a:rPr lang="en-US" sz="1200" dirty="0" smtClean="0">
                <a:solidFill>
                  <a:prstClr val="black"/>
                </a:solidFill>
              </a:rPr>
              <a:t>International</a:t>
            </a:r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2813" y="4873752"/>
            <a:ext cx="5810250" cy="180975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895350"/>
            <a:ext cx="6477000" cy="381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57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228600" y="137160"/>
            <a:ext cx="8458200" cy="5029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Cybersecurity V Model Relationship Between System, Hardware and Software Development Activities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 SAE International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7200" y="3623965"/>
            <a:ext cx="2464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 sz="1200" dirty="0">
                <a:solidFill>
                  <a:prstClr val="black"/>
                </a:solidFill>
              </a:rPr>
              <a:t>Source: </a:t>
            </a:r>
            <a:r>
              <a:rPr lang="en-US" sz="1200" dirty="0">
                <a:solidFill>
                  <a:prstClr val="black"/>
                </a:solidFill>
              </a:rPr>
              <a:t>draft document </a:t>
            </a:r>
            <a:r>
              <a:rPr lang="en-US" sz="1200" dirty="0" smtClean="0">
                <a:solidFill>
                  <a:prstClr val="black"/>
                </a:solidFill>
              </a:rPr>
              <a:t>J3061</a:t>
            </a:r>
            <a:r>
              <a:rPr lang="en-US" sz="1200" baseline="30000" dirty="0" smtClean="0">
                <a:solidFill>
                  <a:prstClr val="black"/>
                </a:solidFill>
              </a:rPr>
              <a:t>TM</a:t>
            </a:r>
          </a:p>
          <a:p>
            <a:pPr defTabSz="914400"/>
            <a:r>
              <a:rPr lang="en-US" sz="1200" dirty="0" smtClean="0">
                <a:solidFill>
                  <a:prstClr val="black"/>
                </a:solidFill>
              </a:rPr>
              <a:t>Copyright </a:t>
            </a:r>
            <a:r>
              <a:rPr lang="en-US" sz="1200" dirty="0">
                <a:solidFill>
                  <a:prstClr val="black"/>
                </a:solidFill>
              </a:rPr>
              <a:t>SAE </a:t>
            </a:r>
            <a:r>
              <a:rPr lang="en-US" sz="1200" dirty="0" smtClean="0">
                <a:solidFill>
                  <a:prstClr val="black"/>
                </a:solidFill>
              </a:rPr>
              <a:t>International</a:t>
            </a:r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4893452"/>
            <a:ext cx="5810250" cy="180975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823720"/>
            <a:ext cx="5029200" cy="395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97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6860" y="819150"/>
            <a:ext cx="8279939" cy="38541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1" dirty="0">
                <a:solidFill>
                  <a:srgbClr val="FFFF00"/>
                </a:solidFill>
              </a:rPr>
              <a:t>This sections provides a description of different analysis methods.  This helps guide the reader to determine which method may better suit their needs and also </a:t>
            </a:r>
            <a:r>
              <a:rPr lang="en-US" sz="1600" b="0" i="1" dirty="0" smtClean="0">
                <a:solidFill>
                  <a:srgbClr val="FFFF00"/>
                </a:solidFill>
              </a:rPr>
              <a:t>provides a start </a:t>
            </a:r>
            <a:r>
              <a:rPr lang="en-US" sz="1600" b="0" i="1" dirty="0">
                <a:solidFill>
                  <a:srgbClr val="FFFF00"/>
                </a:solidFill>
              </a:rPr>
              <a:t>on how to apply a particular one.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white"/>
                </a:solidFill>
              </a:rPr>
              <a:t>Overview of Threat </a:t>
            </a:r>
            <a:r>
              <a:rPr lang="en-US" sz="1600" dirty="0" smtClean="0">
                <a:solidFill>
                  <a:prstClr val="white"/>
                </a:solidFill>
              </a:rPr>
              <a:t>Analysis, Risk Assessment, &amp; Vulnerability Analysis </a:t>
            </a:r>
            <a:r>
              <a:rPr lang="en-US" sz="1600" dirty="0">
                <a:solidFill>
                  <a:prstClr val="white"/>
                </a:solidFill>
              </a:rPr>
              <a:t>Methods</a:t>
            </a:r>
          </a:p>
          <a:p>
            <a:pPr lvl="3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EVITA </a:t>
            </a:r>
            <a:r>
              <a:rPr lang="en-US" dirty="0" smtClean="0">
                <a:solidFill>
                  <a:prstClr val="white"/>
                </a:solidFill>
              </a:rPr>
              <a:t>Method </a:t>
            </a:r>
            <a:r>
              <a:rPr lang="en-US" dirty="0" smtClean="0">
                <a:solidFill>
                  <a:prstClr val="black"/>
                </a:solidFill>
              </a:rPr>
              <a:t>(E-safety </a:t>
            </a:r>
            <a:r>
              <a:rPr lang="en-US" dirty="0">
                <a:solidFill>
                  <a:prstClr val="black"/>
                </a:solidFill>
              </a:rPr>
              <a:t>Vehicle </a:t>
            </a:r>
            <a:r>
              <a:rPr lang="en-US" dirty="0" err="1" smtClean="0">
                <a:solidFill>
                  <a:prstClr val="black"/>
                </a:solidFill>
              </a:rPr>
              <a:t>InTrusion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protected </a:t>
            </a:r>
            <a:r>
              <a:rPr lang="en-US" dirty="0" smtClean="0">
                <a:solidFill>
                  <a:prstClr val="black"/>
                </a:solidFill>
              </a:rPr>
              <a:t>Applications)</a:t>
            </a:r>
            <a:endParaRPr lang="en-US" dirty="0">
              <a:solidFill>
                <a:prstClr val="white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EVITA Applied at the Feature Level using THROP </a:t>
            </a:r>
            <a:r>
              <a:rPr lang="en-US" dirty="0" smtClean="0">
                <a:solidFill>
                  <a:prstClr val="black"/>
                </a:solidFill>
              </a:rPr>
              <a:t>(Threat and Operability Analysis)</a:t>
            </a:r>
            <a:endParaRPr lang="en-US" dirty="0">
              <a:solidFill>
                <a:prstClr val="black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TVRA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Threats, Vulnerabilities and Risks (TVR) of a system to be A</a:t>
            </a:r>
            <a:r>
              <a:rPr lang="en-US" dirty="0" smtClean="0">
                <a:solidFill>
                  <a:prstClr val="black"/>
                </a:solidFill>
              </a:rPr>
              <a:t>nalyzed</a:t>
            </a:r>
            <a:r>
              <a:rPr lang="en-US" dirty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white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OCTAVE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Operationally Critical Threat, Asset, and Vulnerability </a:t>
            </a:r>
            <a:r>
              <a:rPr lang="en-US" dirty="0" smtClean="0">
                <a:solidFill>
                  <a:prstClr val="black"/>
                </a:solidFill>
              </a:rPr>
              <a:t>Evaluation)</a:t>
            </a:r>
            <a:endParaRPr lang="en-US" dirty="0" smtClean="0">
              <a:solidFill>
                <a:prstClr val="white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HEAVENS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HEAling</a:t>
            </a:r>
            <a:r>
              <a:rPr lang="en-US" dirty="0">
                <a:solidFill>
                  <a:prstClr val="black"/>
                </a:solidFill>
              </a:rPr>
              <a:t> Vulnerabilities to </a:t>
            </a:r>
            <a:r>
              <a:rPr lang="en-US" dirty="0" err="1">
                <a:solidFill>
                  <a:prstClr val="black"/>
                </a:solidFill>
              </a:rPr>
              <a:t>ENhance</a:t>
            </a:r>
            <a:r>
              <a:rPr lang="en-US" dirty="0">
                <a:solidFill>
                  <a:prstClr val="black"/>
                </a:solidFill>
              </a:rPr>
              <a:t> Software Security and </a:t>
            </a:r>
            <a:r>
              <a:rPr lang="en-US" dirty="0" smtClean="0">
                <a:solidFill>
                  <a:prstClr val="black"/>
                </a:solidFill>
              </a:rPr>
              <a:t>Safety)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Attack Trees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Software Vulnerability Analysis</a:t>
            </a:r>
            <a:endParaRPr lang="en-US" dirty="0">
              <a:solidFill>
                <a:prstClr val="white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white"/>
                </a:solidFill>
              </a:rPr>
              <a:t>Overview of </a:t>
            </a:r>
            <a:r>
              <a:rPr lang="en-US" sz="1600" dirty="0" smtClean="0">
                <a:solidFill>
                  <a:prstClr val="white"/>
                </a:solidFill>
              </a:rPr>
              <a:t>Cybersecurity Testing Methods</a:t>
            </a:r>
            <a:endParaRPr lang="en-US" sz="1600" dirty="0">
              <a:solidFill>
                <a:prstClr val="white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Types of Penetration Testing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Red Teaming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Fuzz Testing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1170" y="4892230"/>
            <a:ext cx="5905500" cy="219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6860" y="434513"/>
            <a:ext cx="8737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600" b="1" dirty="0" smtClean="0">
                <a:solidFill>
                  <a:prstClr val="white"/>
                </a:solidFill>
              </a:rPr>
              <a:t>APPENDIX A:  DESCRIPTION OF CYBERSECURITY ANALYSIS TECHNIQUES</a:t>
            </a:r>
            <a:endParaRPr 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71833" y="1428750"/>
            <a:ext cx="7511820" cy="2895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prstClr val="white"/>
                </a:solidFill>
              </a:rPr>
              <a:t>Motivation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prstClr val="white"/>
                </a:solidFill>
              </a:rPr>
              <a:t>Main Content of J3061</a:t>
            </a:r>
            <a:r>
              <a:rPr lang="en-GB" sz="1800" baseline="30000" dirty="0" smtClean="0">
                <a:solidFill>
                  <a:prstClr val="white"/>
                </a:solidFill>
              </a:rPr>
              <a:t>TM</a:t>
            </a:r>
            <a:endParaRPr lang="en-GB" sz="1800" dirty="0" smtClean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prstClr val="white"/>
                </a:solidFill>
              </a:rPr>
              <a:t>Current Status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800" dirty="0" smtClean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4876473"/>
            <a:ext cx="590550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181350"/>
            <a:ext cx="8077200" cy="12835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prstClr val="white"/>
                </a:solidFill>
              </a:rPr>
              <a:t>EVITA Application using THROP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prstClr val="white"/>
                </a:solidFill>
              </a:rPr>
              <a:t>OCTAVE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prstClr val="white"/>
                </a:solidFill>
              </a:rPr>
              <a:t>Attack Tree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prstClr val="white"/>
                </a:solidFill>
              </a:rPr>
              <a:t>HEAVENS</a:t>
            </a:r>
            <a:endParaRPr lang="en-US" sz="1600" dirty="0" smtClean="0">
              <a:solidFill>
                <a:prstClr val="white"/>
              </a:solidFill>
            </a:endParaRPr>
          </a:p>
          <a:p>
            <a:pPr lvl="3" indent="0">
              <a:buFont typeface="Arial" pitchFamily="34" charset="0"/>
              <a:buNone/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1170" y="4892230"/>
            <a:ext cx="5905500" cy="219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7215" y="514350"/>
            <a:ext cx="7840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white"/>
                </a:solidFill>
              </a:rPr>
              <a:t>APPENDIX B:  EXAMPLE TEMPLATES FOR WORK PRODUCTS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754" y="2495550"/>
            <a:ext cx="7214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white"/>
                </a:solidFill>
              </a:rPr>
              <a:t>APPENDIX C:  EXAMPLES USING IDENTIFIED ANALYSES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6907" y="1047750"/>
            <a:ext cx="8077200" cy="12835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prstClr val="white"/>
                </a:solidFill>
              </a:rPr>
              <a:t>OCTAVE Worksheets</a:t>
            </a:r>
          </a:p>
          <a:p>
            <a:pPr marL="750888" lvl="3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OCTAVE Allegro, Information Asset Risk Worksheet</a:t>
            </a:r>
          </a:p>
          <a:p>
            <a:pPr marL="750888" lvl="3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OCTAVE Allegro, Risk Mitigation Worksheet</a:t>
            </a:r>
          </a:p>
          <a:p>
            <a:pPr lvl="3" indent="0">
              <a:buFont typeface="Arial" pitchFamily="34" charset="0"/>
              <a:buNone/>
            </a:pP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9666" y="1130253"/>
            <a:ext cx="8077200" cy="12128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1" dirty="0">
                <a:solidFill>
                  <a:srgbClr val="FFFF00"/>
                </a:solidFill>
              </a:rPr>
              <a:t>This appendix lists a sample set of 14 security control families and 5 privacy control families and a few controls within each family that might be applicable for automotive system security. The scope of coverage includes design, manufacturing, customer operation, maintenance, and disposal.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1170" y="4892230"/>
            <a:ext cx="5905500" cy="219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9666" y="438150"/>
            <a:ext cx="6305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white"/>
                </a:solidFill>
              </a:rPr>
              <a:t>APPENDIX D:  SECURITY &amp; PRIVACY CONTROLS </a:t>
            </a:r>
          </a:p>
          <a:p>
            <a:pPr defTabSz="914400"/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</a:rPr>
              <a:t>                         DESCRIPTION AND APPLICATION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666" y="2495550"/>
            <a:ext cx="7547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white"/>
                </a:solidFill>
              </a:rPr>
              <a:t>APPENDIX E:  VULNERABILITY DATABASES AND</a:t>
            </a:r>
          </a:p>
          <a:p>
            <a:pPr defTabSz="914400"/>
            <a:r>
              <a:rPr lang="en-US" sz="2000" b="1" dirty="0" smtClean="0">
                <a:solidFill>
                  <a:prstClr val="white"/>
                </a:solidFill>
              </a:rPr>
              <a:t>                         VULNERABILITY CLASSIFICATION SCHEMES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9666" y="3257550"/>
            <a:ext cx="8077200" cy="12128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1" dirty="0">
                <a:solidFill>
                  <a:srgbClr val="FFFF00"/>
                </a:solidFill>
              </a:rPr>
              <a:t>This </a:t>
            </a:r>
            <a:r>
              <a:rPr lang="en-US" sz="1600" b="0" i="1" dirty="0" smtClean="0">
                <a:solidFill>
                  <a:srgbClr val="FFFF00"/>
                </a:solidFill>
              </a:rPr>
              <a:t>appendix provides examples </a:t>
            </a:r>
            <a:r>
              <a:rPr lang="en-US" sz="1600" b="0" i="1" dirty="0">
                <a:solidFill>
                  <a:srgbClr val="FFFF00"/>
                </a:solidFill>
              </a:rPr>
              <a:t>of dictionary and terminology sources for vulnerability </a:t>
            </a:r>
            <a:r>
              <a:rPr lang="en-US" sz="1600" b="0" i="1" dirty="0" smtClean="0">
                <a:solidFill>
                  <a:srgbClr val="FFFF00"/>
                </a:solidFill>
              </a:rPr>
              <a:t>databases (e.g. Common Weakness Enumeration, CWE) , vulnerability databases (e.g. </a:t>
            </a:r>
            <a:r>
              <a:rPr lang="en-US" sz="1600" b="0" i="1" dirty="0" err="1" smtClean="0">
                <a:solidFill>
                  <a:srgbClr val="FFFF00"/>
                </a:solidFill>
              </a:rPr>
              <a:t>BugTraq</a:t>
            </a:r>
            <a:r>
              <a:rPr lang="en-US" sz="1600" b="0" i="1" dirty="0" smtClean="0">
                <a:solidFill>
                  <a:srgbClr val="FFFF00"/>
                </a:solidFill>
              </a:rPr>
              <a:t>), and  vulnerability classification schemes (e.g. Common Weakness Scoring System, CWSS).</a:t>
            </a:r>
            <a:endParaRPr lang="en-US" sz="1600" b="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9666" y="744755"/>
            <a:ext cx="8077200" cy="20250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1" dirty="0">
                <a:solidFill>
                  <a:srgbClr val="FFFF00"/>
                </a:solidFill>
              </a:rPr>
              <a:t>Appendix F discusses aspects of </a:t>
            </a:r>
            <a:r>
              <a:rPr lang="en-US" sz="1600" b="0" i="1" dirty="0" smtClean="0">
                <a:solidFill>
                  <a:srgbClr val="FFFF00"/>
                </a:solidFill>
              </a:rPr>
              <a:t>vehicle-level Cybersecurity.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prstClr val="white"/>
                </a:solidFill>
              </a:rPr>
              <a:t>Architecture design considerations and partitioning using the NIST approach</a:t>
            </a:r>
          </a:p>
          <a:p>
            <a:r>
              <a:rPr lang="en-US" sz="1600" b="0" dirty="0" smtClean="0">
                <a:solidFill>
                  <a:prstClr val="white"/>
                </a:solidFill>
              </a:rPr>
              <a:t>     Identify</a:t>
            </a:r>
            <a:r>
              <a:rPr lang="en-US" sz="1600" b="0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en-US" sz="1600" b="0" dirty="0" smtClean="0">
                <a:solidFill>
                  <a:prstClr val="white"/>
                </a:solidFill>
              </a:rPr>
              <a:t> Protect</a:t>
            </a:r>
            <a:r>
              <a:rPr lang="en-US" sz="1600" b="0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en-US" sz="1600" b="0" dirty="0" smtClean="0">
                <a:solidFill>
                  <a:prstClr val="white"/>
                </a:solidFill>
              </a:rPr>
              <a:t> Detect</a:t>
            </a:r>
            <a:r>
              <a:rPr lang="en-US" sz="1600" b="0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en-US" sz="1600" b="0" dirty="0" smtClean="0">
                <a:solidFill>
                  <a:prstClr val="white"/>
                </a:solidFill>
              </a:rPr>
              <a:t> Respond</a:t>
            </a:r>
            <a:r>
              <a:rPr lang="en-US" sz="1600" b="0" dirty="0" smtClean="0">
                <a:solidFill>
                  <a:prstClr val="white"/>
                </a:solidFill>
                <a:sym typeface="Wingdings" panose="05000000000000000000" pitchFamily="2" charset="2"/>
              </a:rPr>
              <a:t> </a:t>
            </a:r>
            <a:r>
              <a:rPr lang="en-US" sz="1600" b="0" dirty="0" smtClean="0">
                <a:solidFill>
                  <a:prstClr val="white"/>
                </a:solidFill>
              </a:rPr>
              <a:t>Recover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prstClr val="white"/>
                </a:solidFill>
              </a:rPr>
              <a:t>After </a:t>
            </a:r>
            <a:r>
              <a:rPr lang="en-US" sz="1600" b="0" dirty="0">
                <a:solidFill>
                  <a:prstClr val="white"/>
                </a:solidFill>
              </a:rPr>
              <a:t>vehicle sale considerations  </a:t>
            </a:r>
            <a:r>
              <a:rPr lang="en-US" sz="1600" b="0" dirty="0" smtClean="0">
                <a:solidFill>
                  <a:prstClr val="white"/>
                </a:solidFill>
              </a:rPr>
              <a:t>(defaults, erasing, etc.)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prstClr val="white"/>
                </a:solidFill>
              </a:rPr>
              <a:t>End of life considerations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prstClr val="white"/>
                </a:solidFill>
              </a:rPr>
              <a:t>Communication reporting expectations from the supplier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1170" y="4892230"/>
            <a:ext cx="5905500" cy="219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9666" y="438150"/>
            <a:ext cx="6338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white"/>
                </a:solidFill>
              </a:rPr>
              <a:t>APPENDIX F:  VEHICLE LEVEL CONSIDERATIONS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369" y="2876550"/>
            <a:ext cx="8191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white"/>
                </a:solidFill>
              </a:rPr>
              <a:t>APPENDIX G:  CURRENT CYBERSECURITY STANDARDS &amp; </a:t>
            </a:r>
          </a:p>
          <a:p>
            <a:pPr defTabSz="914400"/>
            <a:r>
              <a:rPr lang="en-US" sz="2000" b="1" dirty="0" smtClean="0">
                <a:solidFill>
                  <a:prstClr val="white"/>
                </a:solidFill>
              </a:rPr>
              <a:t>GUIDELINES THAT MAY BE USEFUL TO AUTOMOTIVE INDUSTRY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2369" y="3521471"/>
            <a:ext cx="8077200" cy="1031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1" dirty="0">
                <a:solidFill>
                  <a:srgbClr val="FFFF00"/>
                </a:solidFill>
              </a:rPr>
              <a:t>Appendix G lists Standards and Guidelines from a variety of sources </a:t>
            </a:r>
            <a:r>
              <a:rPr lang="en-US" sz="1600" b="0" i="1" dirty="0" smtClean="0">
                <a:solidFill>
                  <a:srgbClr val="FFFF00"/>
                </a:solidFill>
              </a:rPr>
              <a:t>(e.g. NIST, FIPS, DHS, DARPA) that </a:t>
            </a:r>
            <a:r>
              <a:rPr lang="en-US" sz="1600" b="0" i="1" dirty="0">
                <a:solidFill>
                  <a:srgbClr val="FFFF00"/>
                </a:solidFill>
              </a:rPr>
              <a:t>may be useful for members of the Vehicle Industry in understanding the overall Cybersecurity realm, and in determining the details of </a:t>
            </a:r>
            <a:r>
              <a:rPr lang="en-US" sz="1600" b="0" i="1" dirty="0" smtClean="0">
                <a:solidFill>
                  <a:srgbClr val="FFFF00"/>
                </a:solidFill>
              </a:rPr>
              <a:t>implementing Cybersecurity into </a:t>
            </a:r>
            <a:r>
              <a:rPr lang="en-US" sz="1600" b="0" i="1" dirty="0">
                <a:solidFill>
                  <a:srgbClr val="FFFF00"/>
                </a:solidFill>
              </a:rPr>
              <a:t>their organizations. </a:t>
            </a:r>
          </a:p>
        </p:txBody>
      </p:sp>
    </p:spTree>
    <p:extLst>
      <p:ext uri="{BB962C8B-B14F-4D97-AF65-F5344CB8AC3E}">
        <p14:creationId xmlns:p14="http://schemas.microsoft.com/office/powerpoint/2010/main" val="1250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7559" y="2190750"/>
            <a:ext cx="8077200" cy="2362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1" dirty="0" smtClean="0">
                <a:solidFill>
                  <a:srgbClr val="FFFF00"/>
                </a:solidFill>
              </a:rPr>
              <a:t>Appendix I </a:t>
            </a:r>
            <a:r>
              <a:rPr lang="en-US" sz="1600" b="0" i="1" dirty="0">
                <a:solidFill>
                  <a:srgbClr val="FFFF00"/>
                </a:solidFill>
              </a:rPr>
              <a:t>lists some security test tool categories, and descriptions, for testing tools that may be of </a:t>
            </a:r>
            <a:r>
              <a:rPr lang="en-US" sz="1600" b="0" i="1" dirty="0" smtClean="0">
                <a:solidFill>
                  <a:srgbClr val="FFFF00"/>
                </a:solidFill>
              </a:rPr>
              <a:t>potential </a:t>
            </a:r>
            <a:r>
              <a:rPr lang="en-US" sz="1600" b="0" i="1" dirty="0">
                <a:solidFill>
                  <a:srgbClr val="FFFF00"/>
                </a:solidFill>
              </a:rPr>
              <a:t>use to the vehicle industry for Cybersecurity. </a:t>
            </a:r>
            <a:r>
              <a:rPr lang="en-US" sz="1600" b="0" i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1600" b="0" dirty="0" smtClean="0">
                <a:solidFill>
                  <a:prstClr val="white"/>
                </a:solidFill>
              </a:rPr>
              <a:t>○ Static Code Analyzer	</a:t>
            </a:r>
            <a:r>
              <a:rPr lang="en-US" sz="1600" b="0" dirty="0">
                <a:solidFill>
                  <a:prstClr val="white"/>
                </a:solidFill>
              </a:rPr>
              <a:t>	 ○ Encryption </a:t>
            </a:r>
            <a:r>
              <a:rPr lang="en-US" sz="1600" b="0" dirty="0" smtClean="0">
                <a:solidFill>
                  <a:prstClr val="white"/>
                </a:solidFill>
              </a:rPr>
              <a:t>Cracker		</a:t>
            </a:r>
          </a:p>
          <a:p>
            <a:r>
              <a:rPr lang="en-US" sz="1600" b="0" dirty="0">
                <a:solidFill>
                  <a:prstClr val="white"/>
                </a:solidFill>
              </a:rPr>
              <a:t>○ </a:t>
            </a:r>
            <a:r>
              <a:rPr lang="en-US" sz="1600" b="0" dirty="0" smtClean="0">
                <a:solidFill>
                  <a:prstClr val="white"/>
                </a:solidFill>
              </a:rPr>
              <a:t>Dynamic Code Analyzer		</a:t>
            </a:r>
            <a:r>
              <a:rPr lang="en-US" sz="1600" b="0" dirty="0">
                <a:solidFill>
                  <a:prstClr val="white"/>
                </a:solidFill>
              </a:rPr>
              <a:t> ○ </a:t>
            </a:r>
            <a:r>
              <a:rPr lang="en-US" sz="1600" b="0" dirty="0" smtClean="0">
                <a:solidFill>
                  <a:prstClr val="white"/>
                </a:solidFill>
              </a:rPr>
              <a:t>Hardware Debugger</a:t>
            </a:r>
          </a:p>
          <a:p>
            <a:r>
              <a:rPr lang="en-US" sz="1600" b="0" dirty="0">
                <a:solidFill>
                  <a:prstClr val="white"/>
                </a:solidFill>
              </a:rPr>
              <a:t>○ Network </a:t>
            </a:r>
            <a:r>
              <a:rPr lang="en-US" sz="1600" b="0" dirty="0" smtClean="0">
                <a:solidFill>
                  <a:prstClr val="white"/>
                </a:solidFill>
              </a:rPr>
              <a:t>Traffic Analyzer	</a:t>
            </a:r>
            <a:r>
              <a:rPr lang="en-US" sz="1600" b="0" dirty="0">
                <a:solidFill>
                  <a:prstClr val="white"/>
                </a:solidFill>
              </a:rPr>
              <a:t>	 ○ Known </a:t>
            </a:r>
            <a:r>
              <a:rPr lang="en-US" sz="1600" b="0" dirty="0" smtClean="0">
                <a:solidFill>
                  <a:prstClr val="white"/>
                </a:solidFill>
              </a:rPr>
              <a:t>Answer Tester</a:t>
            </a:r>
          </a:p>
          <a:p>
            <a:r>
              <a:rPr lang="en-US" sz="1600" b="0" dirty="0">
                <a:solidFill>
                  <a:prstClr val="white"/>
                </a:solidFill>
              </a:rPr>
              <a:t>○ </a:t>
            </a:r>
            <a:r>
              <a:rPr lang="en-US" sz="1600" b="0" dirty="0" smtClean="0">
                <a:solidFill>
                  <a:prstClr val="white"/>
                </a:solidFill>
              </a:rPr>
              <a:t>Vulnerability Scanner		</a:t>
            </a:r>
            <a:r>
              <a:rPr lang="en-US" sz="1600" b="0" dirty="0">
                <a:solidFill>
                  <a:prstClr val="white"/>
                </a:solidFill>
              </a:rPr>
              <a:t> ○ </a:t>
            </a:r>
            <a:r>
              <a:rPr lang="en-US" sz="1600" b="0" dirty="0" smtClean="0">
                <a:solidFill>
                  <a:prstClr val="white"/>
                </a:solidFill>
              </a:rPr>
              <a:t>Application Tester</a:t>
            </a:r>
          </a:p>
          <a:p>
            <a:r>
              <a:rPr lang="en-US" sz="1600" b="0" dirty="0">
                <a:solidFill>
                  <a:prstClr val="white"/>
                </a:solidFill>
              </a:rPr>
              <a:t>○ </a:t>
            </a:r>
            <a:r>
              <a:rPr lang="en-US" sz="1600" b="0" dirty="0" smtClean="0">
                <a:solidFill>
                  <a:prstClr val="white"/>
                </a:solidFill>
              </a:rPr>
              <a:t>Fuzz Tester		</a:t>
            </a:r>
            <a:r>
              <a:rPr lang="en-US" sz="1600" b="0" dirty="0">
                <a:solidFill>
                  <a:prstClr val="white"/>
                </a:solidFill>
              </a:rPr>
              <a:t>	 ○ Interface </a:t>
            </a:r>
            <a:r>
              <a:rPr lang="en-US" sz="1600" b="0" dirty="0" smtClean="0">
                <a:solidFill>
                  <a:prstClr val="white"/>
                </a:solidFill>
              </a:rPr>
              <a:t>Scanner</a:t>
            </a:r>
          </a:p>
          <a:p>
            <a:r>
              <a:rPr lang="en-US" sz="1600" b="0" dirty="0">
                <a:solidFill>
                  <a:prstClr val="white"/>
                </a:solidFill>
              </a:rPr>
              <a:t>○ </a:t>
            </a:r>
            <a:r>
              <a:rPr lang="en-US" sz="1600" b="0" dirty="0" smtClean="0">
                <a:solidFill>
                  <a:prstClr val="white"/>
                </a:solidFill>
              </a:rPr>
              <a:t>Exploit Tester			</a:t>
            </a:r>
            <a:r>
              <a:rPr lang="en-US" sz="1600" b="0" dirty="0">
                <a:solidFill>
                  <a:prstClr val="white"/>
                </a:solidFill>
              </a:rPr>
              <a:t> ○ </a:t>
            </a:r>
            <a:r>
              <a:rPr lang="en-US" sz="1600" b="0" dirty="0" smtClean="0">
                <a:solidFill>
                  <a:prstClr val="white"/>
                </a:solidFill>
              </a:rPr>
              <a:t>Network Stress Tester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1170" y="4892230"/>
            <a:ext cx="5905500" cy="219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9754" y="469829"/>
            <a:ext cx="6084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white"/>
                </a:solidFill>
              </a:rPr>
              <a:t>APPENDIX H:  VEHICLE PROJECT AWARENESS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305" y="1592001"/>
            <a:ext cx="8392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white"/>
                </a:solidFill>
              </a:rPr>
              <a:t>APPENDIX I:  SECURITY TEST TOOLS OF POTENTIAL USE TO THE</a:t>
            </a:r>
          </a:p>
          <a:p>
            <a:pPr defTabSz="914400"/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</a:rPr>
              <a:t>                       VEHICLE INDUSTRY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2881" y="869938"/>
            <a:ext cx="8077200" cy="7112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1" dirty="0">
                <a:solidFill>
                  <a:srgbClr val="FFFF00"/>
                </a:solidFill>
              </a:rPr>
              <a:t>Appendix H summarizes the key research projects on Vehicle Cybersecurity beginning with 2004 and up through the present </a:t>
            </a:r>
            <a:r>
              <a:rPr lang="en-US" sz="1600" b="0" i="1" dirty="0" smtClean="0">
                <a:solidFill>
                  <a:srgbClr val="FFFF00"/>
                </a:solidFill>
              </a:rPr>
              <a:t>.  Examples are EVITA, SESAMO, HEAVENS.</a:t>
            </a:r>
            <a:endParaRPr lang="en-US" sz="1600" b="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950" y="514350"/>
            <a:ext cx="8376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white"/>
                </a:solidFill>
              </a:rPr>
              <a:t>Current Status of J3061</a:t>
            </a:r>
            <a:r>
              <a:rPr lang="en-US" sz="2000" b="1" baseline="30000" dirty="0" smtClean="0">
                <a:solidFill>
                  <a:prstClr val="white"/>
                </a:solidFill>
              </a:rPr>
              <a:t>TM</a:t>
            </a:r>
            <a:r>
              <a:rPr lang="en-US" sz="2000" b="1" dirty="0" smtClean="0">
                <a:solidFill>
                  <a:prstClr val="white"/>
                </a:solidFill>
              </a:rPr>
              <a:t> Surface Vehicle Recommended Practice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18261" y="1047750"/>
            <a:ext cx="8279939" cy="16873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dirty="0" smtClean="0">
                <a:solidFill>
                  <a:prstClr val="white"/>
                </a:solidFill>
              </a:rPr>
              <a:t>Three formal internal committee </a:t>
            </a:r>
            <a:r>
              <a:rPr lang="en-US" sz="1800" b="0" dirty="0">
                <a:solidFill>
                  <a:prstClr val="white"/>
                </a:solidFill>
              </a:rPr>
              <a:t>b</a:t>
            </a:r>
            <a:r>
              <a:rPr lang="en-US" sz="1800" b="0" dirty="0" smtClean="0">
                <a:solidFill>
                  <a:prstClr val="white"/>
                </a:solidFill>
              </a:rPr>
              <a:t>allots performed </a:t>
            </a:r>
          </a:p>
          <a:p>
            <a:r>
              <a:rPr lang="en-US" sz="1800" b="0" dirty="0">
                <a:solidFill>
                  <a:prstClr val="white"/>
                </a:solidFill>
              </a:rPr>
              <a:t> </a:t>
            </a:r>
            <a:r>
              <a:rPr lang="en-US" sz="1800" b="0" dirty="0" smtClean="0">
                <a:solidFill>
                  <a:prstClr val="white"/>
                </a:solidFill>
              </a:rPr>
              <a:t>   (86% approval or higher received)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dirty="0" smtClean="0">
                <a:solidFill>
                  <a:prstClr val="white"/>
                </a:solidFill>
              </a:rPr>
              <a:t>Completed the 28-day Motor Vehicle Counsel Ballot</a:t>
            </a:r>
          </a:p>
          <a:p>
            <a:r>
              <a:rPr lang="en-US" sz="1800" b="0" dirty="0">
                <a:solidFill>
                  <a:prstClr val="white"/>
                </a:solidFill>
              </a:rPr>
              <a:t> </a:t>
            </a:r>
            <a:r>
              <a:rPr lang="en-US" sz="1800" b="0" dirty="0" smtClean="0">
                <a:solidFill>
                  <a:prstClr val="white"/>
                </a:solidFill>
              </a:rPr>
              <a:t>   (80% participation with 70% approve and 10% waive)</a:t>
            </a:r>
            <a:endParaRPr lang="en-GB" sz="1800" b="0" dirty="0" smtClean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dirty="0" smtClean="0">
                <a:solidFill>
                  <a:prstClr val="white"/>
                </a:solidFill>
              </a:rPr>
              <a:t>R</a:t>
            </a:r>
            <a:r>
              <a:rPr lang="en-US" sz="1800" b="0" dirty="0" smtClean="0">
                <a:solidFill>
                  <a:prstClr val="white"/>
                </a:solidFill>
              </a:rPr>
              <a:t>eleased January 15, 2016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b="0" dirty="0">
              <a:solidFill>
                <a:prstClr val="white"/>
              </a:solidFill>
            </a:endParaRPr>
          </a:p>
          <a:p>
            <a:r>
              <a:rPr lang="en-US" sz="1800" dirty="0"/>
              <a:t>“SAE J3061™: Cybersecurity Guidebook for Cyber-Physical Vehicle Standards” is available for sale at </a:t>
            </a:r>
            <a:r>
              <a:rPr lang="en-US" sz="1800" u="sng" dirty="0">
                <a:hlinkClick r:id="rId2"/>
              </a:rPr>
              <a:t>http://standards.sae.org/j3061_201601/</a:t>
            </a:r>
            <a:r>
              <a:rPr lang="en-US" sz="1800" dirty="0"/>
              <a:t> and an on-demand webinar reviewing SAE J3061™ is also </a:t>
            </a:r>
            <a:r>
              <a:rPr lang="en-US" sz="1800" dirty="0" smtClean="0"/>
              <a:t>available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4892230"/>
            <a:ext cx="5905500" cy="219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4946" y="3867150"/>
            <a:ext cx="6425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https://event.webcasts.com/starthere.jsp?ei=1080592</a:t>
            </a:r>
          </a:p>
        </p:txBody>
      </p:sp>
    </p:spTree>
    <p:extLst>
      <p:ext uri="{BB962C8B-B14F-4D97-AF65-F5344CB8AC3E}">
        <p14:creationId xmlns:p14="http://schemas.microsoft.com/office/powerpoint/2010/main" val="9908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950" y="514350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white"/>
                </a:solidFill>
              </a:rPr>
              <a:t>Special Thanks!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69449" y="1134453"/>
            <a:ext cx="8041152" cy="32958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i="1" dirty="0" smtClean="0">
                <a:solidFill>
                  <a:srgbClr val="FFFF00"/>
                </a:solidFill>
              </a:rPr>
              <a:t>Additional Authors of J3061</a:t>
            </a:r>
            <a:r>
              <a:rPr lang="en-GB" sz="1800" i="1" baseline="30000" dirty="0" smtClean="0">
                <a:solidFill>
                  <a:srgbClr val="FFFF00"/>
                </a:solidFill>
              </a:rPr>
              <a:t>TM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0" dirty="0" smtClean="0">
                <a:solidFill>
                  <a:prstClr val="white"/>
                </a:solidFill>
              </a:rPr>
              <a:t>Brian </a:t>
            </a:r>
            <a:r>
              <a:rPr lang="en-GB" sz="1600" b="0" dirty="0">
                <a:solidFill>
                  <a:prstClr val="white"/>
                </a:solidFill>
              </a:rPr>
              <a:t>Anderson, </a:t>
            </a:r>
            <a:r>
              <a:rPr lang="en-GB" sz="1600" b="0" dirty="0" err="1" smtClean="0">
                <a:solidFill>
                  <a:prstClr val="white"/>
                </a:solidFill>
              </a:rPr>
              <a:t>SwRI</a:t>
            </a:r>
            <a:endParaRPr lang="en-GB" sz="1600" b="0" dirty="0" smtClean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0" dirty="0" smtClean="0">
                <a:solidFill>
                  <a:prstClr val="white"/>
                </a:solidFill>
              </a:rPr>
              <a:t>Angela Barber, GM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0" dirty="0">
                <a:solidFill>
                  <a:prstClr val="white"/>
                </a:solidFill>
              </a:rPr>
              <a:t>Barb Czerny, </a:t>
            </a:r>
            <a:r>
              <a:rPr lang="en-GB" sz="1600" b="0" dirty="0" err="1">
                <a:solidFill>
                  <a:prstClr val="white"/>
                </a:solidFill>
              </a:rPr>
              <a:t>zf</a:t>
            </a:r>
            <a:r>
              <a:rPr lang="en-GB" sz="1600" b="0" dirty="0">
                <a:solidFill>
                  <a:prstClr val="white"/>
                </a:solidFill>
              </a:rPr>
              <a:t> TRW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0" dirty="0" smtClean="0">
                <a:solidFill>
                  <a:prstClr val="white"/>
                </a:solidFill>
              </a:rPr>
              <a:t>Kevin </a:t>
            </a:r>
            <a:r>
              <a:rPr lang="en-GB" sz="1600" b="0" dirty="0" err="1" smtClean="0">
                <a:solidFill>
                  <a:prstClr val="white"/>
                </a:solidFill>
              </a:rPr>
              <a:t>Harnett</a:t>
            </a:r>
            <a:r>
              <a:rPr lang="en-GB" sz="1600" b="0" dirty="0" smtClean="0">
                <a:solidFill>
                  <a:prstClr val="white"/>
                </a:solidFill>
              </a:rPr>
              <a:t>, DOT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0" dirty="0">
                <a:solidFill>
                  <a:prstClr val="white"/>
                </a:solidFill>
              </a:rPr>
              <a:t>Mafijul Islam, </a:t>
            </a:r>
            <a:r>
              <a:rPr lang="en-GB" sz="1600" b="0" dirty="0" smtClean="0">
                <a:solidFill>
                  <a:prstClr val="white"/>
                </a:solidFill>
              </a:rPr>
              <a:t>Volvo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0" dirty="0">
                <a:solidFill>
                  <a:prstClr val="white"/>
                </a:solidFill>
              </a:rPr>
              <a:t>Justin Mendenhall, </a:t>
            </a:r>
            <a:r>
              <a:rPr lang="en-GB" sz="1600" b="0" dirty="0" smtClean="0">
                <a:solidFill>
                  <a:prstClr val="white"/>
                </a:solidFill>
              </a:rPr>
              <a:t>Ford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0" dirty="0">
                <a:solidFill>
                  <a:prstClr val="white"/>
                </a:solidFill>
              </a:rPr>
              <a:t>Steve Siko, </a:t>
            </a:r>
            <a:r>
              <a:rPr lang="en-GB" sz="1600" b="0" dirty="0" smtClean="0">
                <a:solidFill>
                  <a:prstClr val="white"/>
                </a:solidFill>
              </a:rPr>
              <a:t>FCA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err="1">
                <a:solidFill>
                  <a:prstClr val="white"/>
                </a:solidFill>
              </a:rPr>
              <a:t>Priyamvadha</a:t>
            </a:r>
            <a:r>
              <a:rPr lang="en-GB" sz="1600" b="0" dirty="0">
                <a:solidFill>
                  <a:prstClr val="white"/>
                </a:solidFill>
              </a:rPr>
              <a:t> </a:t>
            </a:r>
            <a:r>
              <a:rPr lang="en-GB" sz="1600" b="0" dirty="0" err="1">
                <a:solidFill>
                  <a:prstClr val="white"/>
                </a:solidFill>
              </a:rPr>
              <a:t>Vembar</a:t>
            </a:r>
            <a:r>
              <a:rPr lang="en-GB" sz="1600" b="0" dirty="0">
                <a:solidFill>
                  <a:prstClr val="white"/>
                </a:solidFill>
              </a:rPr>
              <a:t>, Bosch</a:t>
            </a:r>
            <a:endParaRPr lang="en-GB" sz="1600" b="0" dirty="0" smtClean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0" dirty="0" smtClean="0">
                <a:solidFill>
                  <a:prstClr val="white"/>
                </a:solidFill>
              </a:rPr>
              <a:t>David Ward, MIRA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0" dirty="0" smtClean="0">
                <a:solidFill>
                  <a:prstClr val="white"/>
                </a:solidFill>
              </a:rPr>
              <a:t>Tim </a:t>
            </a:r>
            <a:r>
              <a:rPr lang="en-GB" sz="1600" b="0" dirty="0" err="1" smtClean="0">
                <a:solidFill>
                  <a:prstClr val="white"/>
                </a:solidFill>
              </a:rPr>
              <a:t>Weisenberger</a:t>
            </a:r>
            <a:r>
              <a:rPr lang="en-GB" sz="1600" b="0" dirty="0" smtClean="0">
                <a:solidFill>
                  <a:prstClr val="white"/>
                </a:solidFill>
              </a:rPr>
              <a:t>, DOT</a:t>
            </a:r>
          </a:p>
          <a:p>
            <a:endParaRPr lang="en-GB" sz="1600" b="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5435" y="4873752"/>
            <a:ext cx="5905500" cy="219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6540" y="1628379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 smtClean="0">
                <a:solidFill>
                  <a:srgbClr val="FFFF00"/>
                </a:solidFill>
              </a:rPr>
              <a:t>In addition there were a number of other people that contributed to the development of the document and we would like to thank those people as well!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950" y="514350"/>
            <a:ext cx="1829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white"/>
                </a:solidFill>
              </a:rPr>
              <a:t>Thank You!</a:t>
            </a:r>
            <a:endParaRPr lang="en-US" sz="2400" b="1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5435" y="4873752"/>
            <a:ext cx="5905500" cy="219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3950" y="1200150"/>
            <a:ext cx="79042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white"/>
                </a:solidFill>
                <a:cs typeface="Arial"/>
              </a:rPr>
              <a:t>If interested in participating in any of the 3 SAE Cybersecurity Committees:</a:t>
            </a:r>
          </a:p>
          <a:p>
            <a:pPr defTabSz="914400">
              <a:defRPr/>
            </a:pPr>
            <a:endParaRPr lang="en-US" dirty="0">
              <a:solidFill>
                <a:prstClr val="white"/>
              </a:solidFill>
              <a:cs typeface="Arial"/>
            </a:endParaRPr>
          </a:p>
          <a:p>
            <a:pPr defTabSz="914400">
              <a:defRPr/>
            </a:pPr>
            <a:r>
              <a:rPr lang="en-US" dirty="0">
                <a:solidFill>
                  <a:prstClr val="white"/>
                </a:solidFill>
                <a:cs typeface="Arial"/>
              </a:rPr>
              <a:t>TEVEES18 – Vehicle Electrical System Security</a:t>
            </a:r>
          </a:p>
          <a:p>
            <a:pPr defTabSz="914400">
              <a:defRPr/>
            </a:pPr>
            <a:r>
              <a:rPr lang="en-US" dirty="0" smtClean="0">
                <a:solidFill>
                  <a:prstClr val="white"/>
                </a:solidFill>
                <a:cs typeface="Arial"/>
              </a:rPr>
              <a:t>TEVEES18A </a:t>
            </a:r>
            <a:r>
              <a:rPr lang="en-US" dirty="0">
                <a:solidFill>
                  <a:prstClr val="white"/>
                </a:solidFill>
                <a:cs typeface="Arial"/>
              </a:rPr>
              <a:t>– Automotive Security Guidelines and Risk </a:t>
            </a:r>
            <a:r>
              <a:rPr lang="en-US" dirty="0" smtClean="0">
                <a:solidFill>
                  <a:prstClr val="white"/>
                </a:solidFill>
                <a:cs typeface="Arial"/>
              </a:rPr>
              <a:t>Management    </a:t>
            </a:r>
          </a:p>
          <a:p>
            <a:pPr defTabSz="914400">
              <a:defRPr/>
            </a:pPr>
            <a:r>
              <a:rPr lang="en-US" dirty="0">
                <a:solidFill>
                  <a:prstClr val="white"/>
                </a:solidFill>
                <a:cs typeface="Arial"/>
              </a:rPr>
              <a:t> </a:t>
            </a:r>
            <a:r>
              <a:rPr lang="en-US" dirty="0" smtClean="0">
                <a:solidFill>
                  <a:prstClr val="white"/>
                </a:solidFill>
                <a:cs typeface="Arial"/>
              </a:rPr>
              <a:t>                       (J3061 Recommended Practice)</a:t>
            </a:r>
            <a:endParaRPr lang="en-US" dirty="0">
              <a:solidFill>
                <a:prstClr val="white"/>
              </a:solidFill>
              <a:cs typeface="Arial"/>
            </a:endParaRPr>
          </a:p>
          <a:p>
            <a:pPr defTabSz="914400">
              <a:defRPr/>
            </a:pPr>
            <a:r>
              <a:rPr lang="en-US" dirty="0" smtClean="0">
                <a:solidFill>
                  <a:prstClr val="white"/>
                </a:solidFill>
                <a:cs typeface="Arial"/>
              </a:rPr>
              <a:t>TEVEES18B </a:t>
            </a:r>
            <a:r>
              <a:rPr lang="en-US" dirty="0">
                <a:solidFill>
                  <a:prstClr val="white"/>
                </a:solidFill>
                <a:cs typeface="Arial"/>
              </a:rPr>
              <a:t>– Electrical Hardware Security </a:t>
            </a:r>
            <a:endParaRPr lang="en-US" dirty="0" smtClean="0">
              <a:solidFill>
                <a:prstClr val="white"/>
              </a:solidFill>
              <a:cs typeface="Arial"/>
            </a:endParaRPr>
          </a:p>
          <a:p>
            <a:pPr defTabSz="914400">
              <a:defRPr/>
            </a:pPr>
            <a:r>
              <a:rPr lang="en-US" dirty="0" smtClean="0">
                <a:solidFill>
                  <a:prstClr val="white"/>
                </a:solidFill>
                <a:cs typeface="Arial"/>
              </a:rPr>
              <a:t>                         (J3101 Recommended Practice)</a:t>
            </a:r>
            <a:endParaRPr lang="en-US" dirty="0">
              <a:solidFill>
                <a:prstClr val="white"/>
              </a:solidFill>
              <a:cs typeface="Arial"/>
            </a:endParaRPr>
          </a:p>
          <a:p>
            <a:pPr defTabSz="914400">
              <a:defRPr/>
            </a:pPr>
            <a:endParaRPr lang="en-US" dirty="0">
              <a:solidFill>
                <a:prstClr val="white"/>
              </a:solidFill>
              <a:cs typeface="Arial"/>
            </a:endParaRPr>
          </a:p>
          <a:p>
            <a:pPr defTabSz="914400">
              <a:defRPr/>
            </a:pPr>
            <a:r>
              <a:rPr lang="en-US" sz="1600" spc="50" dirty="0">
                <a:ln w="11430"/>
                <a:solidFill>
                  <a:prstClr val="white"/>
                </a:solidFill>
                <a:cs typeface="Arial" pitchFamily="34" charset="0"/>
              </a:rPr>
              <a:t>Contact:</a:t>
            </a:r>
          </a:p>
          <a:p>
            <a:pPr defTabSz="914400">
              <a:defRPr/>
            </a:pPr>
            <a:r>
              <a:rPr lang="en-US" sz="1600" spc="50" dirty="0">
                <a:ln w="11430"/>
                <a:solidFill>
                  <a:prstClr val="white"/>
                </a:solidFill>
                <a:cs typeface="Arial" pitchFamily="34" charset="0"/>
              </a:rPr>
              <a:t>Lorie Featherstone &lt;lfeather@sae.org&gt;</a:t>
            </a:r>
          </a:p>
        </p:txBody>
      </p:sp>
    </p:spTree>
    <p:extLst>
      <p:ext uri="{BB962C8B-B14F-4D97-AF65-F5344CB8AC3E}">
        <p14:creationId xmlns:p14="http://schemas.microsoft.com/office/powerpoint/2010/main" val="25738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228600" y="137160"/>
            <a:ext cx="8458200" cy="502920"/>
          </a:xfrm>
        </p:spPr>
        <p:txBody>
          <a:bodyPr/>
          <a:lstStyle/>
          <a:p>
            <a:r>
              <a:rPr lang="en-US" sz="2000" dirty="0" smtClean="0"/>
              <a:t>Motivation for </a:t>
            </a:r>
            <a:r>
              <a:rPr lang="en-US" sz="2000" dirty="0"/>
              <a:t>Creating SAE </a:t>
            </a:r>
            <a:r>
              <a:rPr lang="en-US" sz="2000" dirty="0" smtClean="0"/>
              <a:t>J3061</a:t>
            </a:r>
            <a:r>
              <a:rPr lang="en-US" sz="2000" baseline="30000" dirty="0" smtClean="0"/>
              <a:t>TM</a:t>
            </a:r>
            <a:endParaRPr lang="en-US" sz="2000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 SAE International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453" y="763459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prstClr val="black"/>
                </a:solidFill>
              </a:rPr>
              <a:t>Past Vehicle Design Emphasis was on Engine Design, Comfort and Chassis</a:t>
            </a:r>
          </a:p>
          <a:p>
            <a:pPr marL="742950" lvl="1" indent="-285750" defTabSz="914400">
              <a:buFont typeface="Arial" panose="020B0604020202020204" pitchFamily="34" charset="0"/>
              <a:buChar char="−"/>
            </a:pPr>
            <a:r>
              <a:rPr lang="en-US" sz="1600" dirty="0" smtClean="0">
                <a:solidFill>
                  <a:prstClr val="black"/>
                </a:solidFill>
              </a:rPr>
              <a:t>Vehicle was self contained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864" y="4853093"/>
            <a:ext cx="5810250" cy="180975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81150"/>
            <a:ext cx="4114800" cy="282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2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228600" y="137160"/>
            <a:ext cx="8458200" cy="502920"/>
          </a:xfrm>
        </p:spPr>
        <p:txBody>
          <a:bodyPr/>
          <a:lstStyle/>
          <a:p>
            <a:r>
              <a:rPr lang="en-US" sz="2000" dirty="0" smtClean="0"/>
              <a:t>Motivation for </a:t>
            </a:r>
            <a:r>
              <a:rPr lang="en-US" sz="2000" dirty="0"/>
              <a:t>Creating SAE </a:t>
            </a:r>
            <a:r>
              <a:rPr lang="en-US" sz="2000" dirty="0" smtClean="0"/>
              <a:t>J3061</a:t>
            </a:r>
            <a:r>
              <a:rPr lang="en-US" sz="2000" baseline="30000" dirty="0">
                <a:solidFill>
                  <a:prstClr val="white"/>
                </a:solidFill>
              </a:rPr>
              <a:t>TM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 SAE International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453" y="763459"/>
            <a:ext cx="838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</a:rPr>
              <a:t>Interconnectivity of today’s and future vehicles makes them potential targets for </a:t>
            </a:r>
            <a:r>
              <a:rPr lang="en-US" sz="1600" dirty="0" smtClean="0">
                <a:solidFill>
                  <a:prstClr val="black"/>
                </a:solidFill>
              </a:rPr>
              <a:t>attack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864" y="4853093"/>
            <a:ext cx="5810250" cy="1809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30041"/>
            <a:ext cx="6967538" cy="37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7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Why standards are needed:  Security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462541" y="894207"/>
            <a:ext cx="4050792" cy="3657600"/>
          </a:xfrm>
        </p:spPr>
        <p:txBody>
          <a:bodyPr/>
          <a:lstStyle/>
          <a:p>
            <a:r>
              <a:rPr lang="en-US" dirty="0" smtClean="0"/>
              <a:t>The connected world poses threats to:</a:t>
            </a:r>
          </a:p>
          <a:p>
            <a:pPr marL="257156" indent="-257156">
              <a:buFont typeface="Arial" panose="020B0604020202020204" pitchFamily="34" charset="0"/>
              <a:buChar char="•"/>
            </a:pPr>
            <a:r>
              <a:rPr lang="en-US" dirty="0" smtClean="0"/>
              <a:t>Product Safety and Performance</a:t>
            </a:r>
          </a:p>
          <a:p>
            <a:pPr marL="257156" indent="-257156">
              <a:buFont typeface="Arial" panose="020B0604020202020204" pitchFamily="34" charset="0"/>
              <a:buChar char="•"/>
            </a:pPr>
            <a:r>
              <a:rPr lang="en-US" dirty="0" smtClean="0"/>
              <a:t>Data Integrity and Access</a:t>
            </a:r>
          </a:p>
          <a:p>
            <a:pPr marL="257156" indent="-257156">
              <a:buFont typeface="Arial" panose="020B0604020202020204" pitchFamily="34" charset="0"/>
              <a:buChar char="•"/>
            </a:pPr>
            <a:r>
              <a:rPr lang="en-US" dirty="0" smtClean="0"/>
              <a:t>Privacy </a:t>
            </a:r>
          </a:p>
          <a:p>
            <a:pPr marL="257156" indent="-257156">
              <a:buFont typeface="Arial" panose="020B0604020202020204" pitchFamily="34" charset="0"/>
              <a:buChar char="•"/>
            </a:pPr>
            <a:r>
              <a:rPr lang="en-US" dirty="0" smtClean="0"/>
              <a:t>Interoperability</a:t>
            </a:r>
          </a:p>
          <a:p>
            <a:endParaRPr lang="en-US" dirty="0" smtClean="0"/>
          </a:p>
          <a:p>
            <a:r>
              <a:rPr lang="en-US" dirty="0" smtClean="0"/>
              <a:t>J3061™ Establishes needed guidance and recommendations for designing cybersecurity into the system including product design, validation, deployment and communication tasks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5934"/>
            <a:ext cx="2133600" cy="128016"/>
          </a:xfrm>
        </p:spPr>
        <p:txBody>
          <a:bodyPr/>
          <a:lstStyle/>
          <a:p>
            <a:pPr algn="r"/>
            <a:fld id="{C5A2E38E-3676-4AC9-AE40-117CF2D4B3AC}" type="slidenum">
              <a:rPr lang="en-US" sz="800" b="0">
                <a:solidFill>
                  <a:prstClr val="black"/>
                </a:solidFill>
              </a:rPr>
              <a:pPr algn="r"/>
              <a:t>5</a:t>
            </a:fld>
            <a:endParaRPr lang="en-US" sz="800" b="0" dirty="0">
              <a:solidFill>
                <a:prstClr val="black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5" y="821573"/>
            <a:ext cx="3551013" cy="3657600"/>
          </a:xfrm>
        </p:spPr>
      </p:pic>
      <p:sp>
        <p:nvSpPr>
          <p:cNvPr id="13" name="TextBox 12"/>
          <p:cNvSpPr txBox="1"/>
          <p:nvPr/>
        </p:nvSpPr>
        <p:spPr>
          <a:xfrm>
            <a:off x="103148" y="4457889"/>
            <a:ext cx="1721643" cy="323164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800" dirty="0">
                <a:solidFill>
                  <a:prstClr val="black"/>
                </a:solidFill>
              </a:rPr>
              <a:t>Infographic by Ashleigh N. Faith 2015</a:t>
            </a:r>
          </a:p>
        </p:txBody>
      </p:sp>
    </p:spTree>
    <p:extLst>
      <p:ext uri="{BB962C8B-B14F-4D97-AF65-F5344CB8AC3E}">
        <p14:creationId xmlns:p14="http://schemas.microsoft.com/office/powerpoint/2010/main" val="21313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5803" y="837799"/>
            <a:ext cx="8279939" cy="36522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650" indent="-285750">
              <a:buFont typeface="Wingdings" panose="05000000000000000000" pitchFamily="2" charset="2"/>
              <a:buChar char="Ø"/>
            </a:pPr>
            <a:r>
              <a:rPr lang="en-US" sz="1800" b="0" dirty="0" smtClean="0">
                <a:solidFill>
                  <a:prstClr val="white"/>
                </a:solidFill>
              </a:rPr>
              <a:t>Cybersecurity is relatively new to automotive, and most existing information does not address unique aspects of embedded controllers</a:t>
            </a:r>
          </a:p>
          <a:p>
            <a:pPr marL="286650" indent="-285750">
              <a:buFont typeface="Wingdings" panose="05000000000000000000" pitchFamily="2" charset="2"/>
              <a:buChar char="Ø"/>
            </a:pPr>
            <a:r>
              <a:rPr lang="en-US" sz="1800" b="0" dirty="0">
                <a:solidFill>
                  <a:prstClr val="white"/>
                </a:solidFill>
              </a:rPr>
              <a:t>C</a:t>
            </a:r>
            <a:r>
              <a:rPr lang="en-US" sz="1800" b="0" dirty="0" smtClean="0">
                <a:solidFill>
                  <a:prstClr val="white"/>
                </a:solidFill>
              </a:rPr>
              <a:t>ybersecurity principles, process and terminology are needed that can be commonly understood between OEMs, Tier 1 suppliers &amp; key stakeholders</a:t>
            </a:r>
          </a:p>
          <a:p>
            <a:pPr marL="286650" indent="-285750">
              <a:buFont typeface="Wingdings" panose="05000000000000000000" pitchFamily="2" charset="2"/>
              <a:buChar char="Ø"/>
            </a:pPr>
            <a:r>
              <a:rPr lang="en-US" sz="1800" b="0" dirty="0" smtClean="0">
                <a:solidFill>
                  <a:prstClr val="white"/>
                </a:solidFill>
              </a:rPr>
              <a:t>A defined </a:t>
            </a:r>
            <a:r>
              <a:rPr lang="en-US" sz="1800" b="0" dirty="0">
                <a:solidFill>
                  <a:prstClr val="white"/>
                </a:solidFill>
              </a:rPr>
              <a:t>and structured process helps ensure that cybersecurity is built in </a:t>
            </a:r>
            <a:r>
              <a:rPr lang="en-US" sz="1800" b="0" dirty="0" smtClean="0">
                <a:solidFill>
                  <a:prstClr val="white"/>
                </a:solidFill>
              </a:rPr>
              <a:t>to the design throughout product development</a:t>
            </a:r>
            <a:endParaRPr lang="en-US" sz="1800" b="0" dirty="0">
              <a:solidFill>
                <a:prstClr val="white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Based on ISO 26262 Functional Safety process framework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No </a:t>
            </a:r>
            <a:r>
              <a:rPr lang="en-US" sz="1600" dirty="0">
                <a:solidFill>
                  <a:prstClr val="white"/>
                </a:solidFill>
              </a:rPr>
              <a:t>system can be guaranteed 100% </a:t>
            </a:r>
            <a:r>
              <a:rPr lang="en-US" sz="1600" dirty="0" smtClean="0">
                <a:solidFill>
                  <a:prstClr val="white"/>
                </a:solidFill>
              </a:rPr>
              <a:t>secure</a:t>
            </a:r>
            <a:endParaRPr lang="en-US" sz="1600" dirty="0">
              <a:solidFill>
                <a:prstClr val="white"/>
              </a:solidFill>
            </a:endParaRPr>
          </a:p>
          <a:p>
            <a:pPr marL="1200150" lvl="2" indent="-285750">
              <a:buFont typeface="Arial" pitchFamily="34" charset="0"/>
              <a:buChar char="–"/>
            </a:pPr>
            <a:r>
              <a:rPr lang="en-US" sz="1600" dirty="0">
                <a:solidFill>
                  <a:prstClr val="white"/>
                </a:solidFill>
              </a:rPr>
              <a:t>Following a structured process </a:t>
            </a:r>
            <a:r>
              <a:rPr lang="en-US" sz="1600" dirty="0" smtClean="0">
                <a:solidFill>
                  <a:prstClr val="white"/>
                </a:solidFill>
              </a:rPr>
              <a:t>helps reduce </a:t>
            </a:r>
            <a:r>
              <a:rPr lang="en-US" sz="1600" dirty="0">
                <a:solidFill>
                  <a:prstClr val="white"/>
                </a:solidFill>
              </a:rPr>
              <a:t>the likelihood of a successful </a:t>
            </a:r>
            <a:r>
              <a:rPr lang="en-US" sz="1600" dirty="0" smtClean="0">
                <a:solidFill>
                  <a:prstClr val="white"/>
                </a:solidFill>
              </a:rPr>
              <a:t>attack, thus reducing the likelihood of losses</a:t>
            </a:r>
            <a:endParaRPr lang="en-US" sz="1600" dirty="0">
              <a:solidFill>
                <a:prstClr val="white"/>
              </a:solidFill>
            </a:endParaRPr>
          </a:p>
          <a:p>
            <a:pPr marL="1200150" lvl="2" indent="-285750">
              <a:buFont typeface="Arial" pitchFamily="34" charset="0"/>
              <a:buChar char="–"/>
            </a:pPr>
            <a:r>
              <a:rPr lang="en-US" sz="1600" dirty="0">
                <a:solidFill>
                  <a:prstClr val="white"/>
                </a:solidFill>
              </a:rPr>
              <a:t>A structured process </a:t>
            </a:r>
            <a:r>
              <a:rPr lang="en-US" sz="1600" dirty="0" smtClean="0">
                <a:solidFill>
                  <a:prstClr val="white"/>
                </a:solidFill>
              </a:rPr>
              <a:t>also provides </a:t>
            </a:r>
            <a:r>
              <a:rPr lang="en-US" sz="1600" dirty="0">
                <a:solidFill>
                  <a:prstClr val="white"/>
                </a:solidFill>
              </a:rPr>
              <a:t>a clear means to react to </a:t>
            </a:r>
            <a:r>
              <a:rPr lang="en-US" sz="1600" dirty="0" smtClean="0">
                <a:solidFill>
                  <a:prstClr val="white"/>
                </a:solidFill>
              </a:rPr>
              <a:t>a continually </a:t>
            </a:r>
            <a:r>
              <a:rPr lang="en-US" sz="1600" dirty="0">
                <a:solidFill>
                  <a:prstClr val="white"/>
                </a:solidFill>
              </a:rPr>
              <a:t>changing </a:t>
            </a:r>
            <a:r>
              <a:rPr lang="en-US" sz="1600" dirty="0" smtClean="0">
                <a:solidFill>
                  <a:prstClr val="white"/>
                </a:solidFill>
              </a:rPr>
              <a:t>threat landscape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950" y="419040"/>
            <a:ext cx="46185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white"/>
                </a:solidFill>
              </a:rPr>
              <a:t>Motivation for Creating SAE J3061</a:t>
            </a:r>
            <a:r>
              <a:rPr lang="en-US" sz="2000" b="1" baseline="30000" dirty="0">
                <a:solidFill>
                  <a:prstClr val="white"/>
                </a:solidFill>
                <a:ea typeface="+mj-ea"/>
                <a:cs typeface="+mj-cs"/>
              </a:rPr>
              <a:t>TM</a:t>
            </a: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4854702"/>
            <a:ext cx="590550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228600" y="137160"/>
            <a:ext cx="8458200" cy="5029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ISO 26262 Process Framework  vs. Cybersecurity Process Framework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 SAE International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85427" y="863848"/>
            <a:ext cx="4657425" cy="3161592"/>
            <a:chOff x="3284666" y="971754"/>
            <a:chExt cx="5544616" cy="35714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1643" y="971754"/>
              <a:ext cx="5230663" cy="3571474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3284666" y="1962150"/>
              <a:ext cx="5544616" cy="1287760"/>
              <a:chOff x="1835696" y="2924944"/>
              <a:chExt cx="5544616" cy="128776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6156176" y="2924944"/>
                <a:ext cx="1224136" cy="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059832" y="2924944"/>
                <a:ext cx="1584176" cy="1224136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987824" y="3573016"/>
                <a:ext cx="720080" cy="576064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004048" y="3573016"/>
                <a:ext cx="720080" cy="576064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835696" y="2924944"/>
                <a:ext cx="1224136" cy="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4644008" y="2924944"/>
                <a:ext cx="1512168" cy="1224136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3707904" y="3573016"/>
                <a:ext cx="576064" cy="576064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5724128" y="3573016"/>
                <a:ext cx="576064" cy="576064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120"/>
              <p:cNvGrpSpPr/>
              <p:nvPr/>
            </p:nvGrpSpPr>
            <p:grpSpPr>
              <a:xfrm>
                <a:off x="3140224" y="3725416"/>
                <a:ext cx="222385" cy="279648"/>
                <a:chOff x="3140224" y="3725416"/>
                <a:chExt cx="1296144" cy="576064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140224" y="3725416"/>
                  <a:ext cx="720080" cy="576064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3860304" y="3725416"/>
                  <a:ext cx="576064" cy="576064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121"/>
              <p:cNvGrpSpPr/>
              <p:nvPr/>
            </p:nvGrpSpPr>
            <p:grpSpPr>
              <a:xfrm>
                <a:off x="3419872" y="3933056"/>
                <a:ext cx="222385" cy="279648"/>
                <a:chOff x="3140224" y="3725416"/>
                <a:chExt cx="1296144" cy="576064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140224" y="3725416"/>
                  <a:ext cx="720080" cy="576064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3860304" y="3725416"/>
                  <a:ext cx="576064" cy="576064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124"/>
              <p:cNvGrpSpPr/>
              <p:nvPr/>
            </p:nvGrpSpPr>
            <p:grpSpPr>
              <a:xfrm>
                <a:off x="4067944" y="3789040"/>
                <a:ext cx="222385" cy="279648"/>
                <a:chOff x="3140224" y="3725416"/>
                <a:chExt cx="1296144" cy="576064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140224" y="3725416"/>
                  <a:ext cx="720080" cy="576064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3860304" y="3725416"/>
                  <a:ext cx="576064" cy="576064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127"/>
              <p:cNvGrpSpPr/>
              <p:nvPr/>
            </p:nvGrpSpPr>
            <p:grpSpPr>
              <a:xfrm>
                <a:off x="5012432" y="3653408"/>
                <a:ext cx="222385" cy="279648"/>
                <a:chOff x="3140224" y="3725416"/>
                <a:chExt cx="1296144" cy="576064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140224" y="3725416"/>
                  <a:ext cx="720080" cy="576064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3860304" y="3725416"/>
                  <a:ext cx="576064" cy="576064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130"/>
              <p:cNvGrpSpPr/>
              <p:nvPr/>
            </p:nvGrpSpPr>
            <p:grpSpPr>
              <a:xfrm>
                <a:off x="5292080" y="3861048"/>
                <a:ext cx="222385" cy="279648"/>
                <a:chOff x="3140224" y="3725416"/>
                <a:chExt cx="1296144" cy="576064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140224" y="3725416"/>
                  <a:ext cx="720080" cy="576064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3860304" y="3725416"/>
                  <a:ext cx="576064" cy="576064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133"/>
              <p:cNvGrpSpPr/>
              <p:nvPr/>
            </p:nvGrpSpPr>
            <p:grpSpPr>
              <a:xfrm>
                <a:off x="5940152" y="3717032"/>
                <a:ext cx="222385" cy="279648"/>
                <a:chOff x="3140224" y="3725416"/>
                <a:chExt cx="1296144" cy="576064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3140224" y="3725416"/>
                  <a:ext cx="720080" cy="576064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3860304" y="3725416"/>
                  <a:ext cx="576064" cy="576064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8912" y="4873752"/>
            <a:ext cx="5810250" cy="180975"/>
          </a:xfrm>
          <a:prstGeom prst="rect">
            <a:avLst/>
          </a:prstGeom>
        </p:spPr>
      </p:pic>
      <p:pic>
        <p:nvPicPr>
          <p:cNvPr id="60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4" cstate="print"/>
          <a:stretch>
            <a:fillRect/>
          </a:stretch>
        </p:blipFill>
        <p:spPr>
          <a:xfrm>
            <a:off x="4413426" y="2031185"/>
            <a:ext cx="4730573" cy="28425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1" name="TextBox 60"/>
          <p:cNvSpPr txBox="1"/>
          <p:nvPr/>
        </p:nvSpPr>
        <p:spPr>
          <a:xfrm>
            <a:off x="4560423" y="114597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ISO 26262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21681" y="4224893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SAE J3061</a:t>
            </a:r>
            <a:r>
              <a:rPr lang="en-US" baseline="30000" dirty="0" smtClean="0">
                <a:solidFill>
                  <a:prstClr val="black"/>
                </a:solidFill>
              </a:rPr>
              <a:t>TM</a:t>
            </a:r>
            <a:endParaRPr lang="en-US" baseline="30000" dirty="0">
              <a:solidFill>
                <a:prstClr val="black"/>
              </a:solidFill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129423" y="4236667"/>
            <a:ext cx="2464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 sz="1200" dirty="0">
                <a:solidFill>
                  <a:prstClr val="black"/>
                </a:solidFill>
              </a:rPr>
              <a:t>Source: </a:t>
            </a:r>
            <a:r>
              <a:rPr lang="en-US" sz="1200" dirty="0">
                <a:solidFill>
                  <a:prstClr val="black"/>
                </a:solidFill>
              </a:rPr>
              <a:t>draft document </a:t>
            </a:r>
            <a:r>
              <a:rPr lang="en-US" sz="1200" dirty="0" smtClean="0">
                <a:solidFill>
                  <a:prstClr val="black"/>
                </a:solidFill>
              </a:rPr>
              <a:t>J3061</a:t>
            </a:r>
            <a:r>
              <a:rPr lang="en-US" sz="1200" baseline="30000" dirty="0" smtClean="0">
                <a:solidFill>
                  <a:prstClr val="black"/>
                </a:solidFill>
              </a:rPr>
              <a:t>TM</a:t>
            </a:r>
          </a:p>
          <a:p>
            <a:pPr defTabSz="914400"/>
            <a:r>
              <a:rPr lang="en-US" sz="1200" dirty="0" smtClean="0">
                <a:solidFill>
                  <a:prstClr val="black"/>
                </a:solidFill>
              </a:rPr>
              <a:t>Copyright </a:t>
            </a:r>
            <a:r>
              <a:rPr lang="en-US" sz="1200" dirty="0">
                <a:solidFill>
                  <a:prstClr val="black"/>
                </a:solidFill>
              </a:rPr>
              <a:t>SAE </a:t>
            </a:r>
            <a:r>
              <a:rPr lang="en-US" sz="1200" dirty="0" smtClean="0">
                <a:solidFill>
                  <a:prstClr val="black"/>
                </a:solidFill>
              </a:rPr>
              <a:t>International</a:t>
            </a:r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93480"/>
            <a:ext cx="7620000" cy="457200"/>
          </a:xfrm>
        </p:spPr>
        <p:txBody>
          <a:bodyPr/>
          <a:lstStyle/>
          <a:p>
            <a:r>
              <a:rPr lang="en-US" sz="2400" dirty="0" smtClean="0"/>
              <a:t>1. Scope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2000" y="819150"/>
            <a:ext cx="7620000" cy="3810000"/>
          </a:xfrm>
        </p:spPr>
        <p:txBody>
          <a:bodyPr/>
          <a:lstStyle/>
          <a:p>
            <a:r>
              <a:rPr lang="en-US" sz="1800" i="1" dirty="0" smtClean="0">
                <a:solidFill>
                  <a:srgbClr val="FFFF00"/>
                </a:solidFill>
              </a:rPr>
              <a:t>Describes the application and purpose of J3061</a:t>
            </a:r>
            <a:r>
              <a:rPr lang="en-US" sz="1800" i="1" baseline="30000" dirty="0" smtClean="0">
                <a:solidFill>
                  <a:srgbClr val="FFFF00"/>
                </a:solidFill>
              </a:rPr>
              <a:t>TM</a:t>
            </a:r>
            <a:r>
              <a:rPr lang="en-US" sz="1800" i="1" dirty="0" smtClean="0">
                <a:solidFill>
                  <a:srgbClr val="FFFF00"/>
                </a:solidFill>
              </a:rPr>
              <a:t> and provides application guidance.</a:t>
            </a:r>
            <a:r>
              <a:rPr lang="en-US" sz="1800" i="1" dirty="0">
                <a:solidFill>
                  <a:srgbClr val="FFFF00"/>
                </a:solidFill>
              </a:rPr>
              <a:t/>
            </a:r>
            <a:br>
              <a:rPr lang="en-US" sz="1800" i="1" dirty="0">
                <a:solidFill>
                  <a:srgbClr val="FFFF00"/>
                </a:solidFill>
              </a:rPr>
            </a:br>
            <a:endParaRPr lang="en-US" sz="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Provides guidance on vehicle cybersecurity</a:t>
            </a:r>
          </a:p>
          <a:p>
            <a:pPr marL="458788" lvl="1" indent="-285750"/>
            <a:r>
              <a:rPr lang="en-US" dirty="0" smtClean="0"/>
              <a:t>Intended to be flexible, pragmatic, and adaptable in its application to the vehicle industry as well as to other cyber-physical vehicle systems</a:t>
            </a:r>
          </a:p>
          <a:p>
            <a:pPr marL="746125" lvl="2" indent="-285750">
              <a:buFont typeface="Wingdings" panose="05000000000000000000" pitchFamily="2" charset="2"/>
              <a:buChar char="Ø"/>
            </a:pPr>
            <a:r>
              <a:rPr lang="en-US" dirty="0"/>
              <a:t>e</a:t>
            </a:r>
            <a:r>
              <a:rPr lang="en-US" dirty="0" smtClean="0"/>
              <a:t>.g., commercial and military vehicles, trucks, busses</a:t>
            </a:r>
          </a:p>
          <a:p>
            <a:pPr lvl="2" indent="0">
              <a:buNone/>
            </a:pPr>
            <a:endParaRPr lang="en-US" sz="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Defines a complete lifecycle process framework</a:t>
            </a:r>
            <a:br>
              <a:rPr lang="en-US" dirty="0" smtClean="0"/>
            </a:br>
            <a:endParaRPr lang="en-US" sz="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Provides information on existing tools and methods used when designing, verifying, and validating cyber-physical vehicle </a:t>
            </a:r>
            <a:r>
              <a:rPr lang="en-US" dirty="0" smtClean="0"/>
              <a:t>systems</a:t>
            </a:r>
            <a:br>
              <a:rPr lang="en-US" dirty="0" smtClean="0"/>
            </a:br>
            <a:endParaRPr lang="en-US" sz="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Provides high-level guiding principles on cybersecurity for </a:t>
            </a:r>
            <a:r>
              <a:rPr lang="en-US" dirty="0" smtClean="0"/>
              <a:t>CPVS</a:t>
            </a:r>
            <a:br>
              <a:rPr lang="en-US" dirty="0" smtClean="0"/>
            </a:br>
            <a:endParaRPr lang="en-US" sz="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Provides the foundation for further standards development activities in vehicle </a:t>
            </a:r>
            <a:r>
              <a:rPr lang="en-US" dirty="0" smtClean="0"/>
              <a:t>cybersecurity</a:t>
            </a:r>
            <a:br>
              <a:rPr lang="en-US" dirty="0" smtClean="0"/>
            </a:br>
            <a:endParaRPr lang="en-US" sz="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Provides guidance on when to apply a cybersecurity process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6006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29768"/>
            <a:ext cx="7620000" cy="465582"/>
          </a:xfrm>
        </p:spPr>
        <p:txBody>
          <a:bodyPr/>
          <a:lstStyle/>
          <a:p>
            <a:r>
              <a:rPr lang="en-US" sz="2400" dirty="0" smtClean="0"/>
              <a:t>3. Definitions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Copyright SAE International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2000" y="971550"/>
            <a:ext cx="7620000" cy="3581400"/>
          </a:xfrm>
        </p:spPr>
        <p:txBody>
          <a:bodyPr/>
          <a:lstStyle/>
          <a:p>
            <a:r>
              <a:rPr lang="en-US" sz="1800" i="1" dirty="0" smtClean="0">
                <a:solidFill>
                  <a:srgbClr val="FFFF00"/>
                </a:solidFill>
              </a:rPr>
              <a:t>Throughout the document, the initial use of a word contained in the definition section is bold italics.</a:t>
            </a:r>
          </a:p>
          <a:p>
            <a:r>
              <a:rPr lang="en-US" sz="1800" i="1" dirty="0" smtClean="0"/>
              <a:t>Key Definitions</a:t>
            </a:r>
            <a:r>
              <a:rPr lang="en-US" sz="1800" i="1" dirty="0" smtClean="0">
                <a:solidFill>
                  <a:srgbClr val="FFFF00"/>
                </a:solidFill>
              </a:rPr>
              <a:t/>
            </a:r>
            <a:br>
              <a:rPr lang="en-US" sz="1800" i="1" dirty="0" smtClean="0">
                <a:solidFill>
                  <a:srgbClr val="FFFF00"/>
                </a:solidFill>
              </a:rPr>
            </a:br>
            <a:endParaRPr lang="en-US" sz="600" i="1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Cyber-physical system – a system of collaborating computational elements controlling physical </a:t>
            </a:r>
            <a:r>
              <a:rPr lang="en-GB" sz="1600" dirty="0" smtClean="0"/>
              <a:t>entities</a:t>
            </a:r>
          </a:p>
          <a:p>
            <a:endParaRPr lang="en-GB" sz="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Cybersecurity – an attribute of a cyber-physical system that relates to avoiding unreasonable risk due to an </a:t>
            </a:r>
            <a:r>
              <a:rPr lang="en-GB" sz="1600" dirty="0" smtClean="0"/>
              <a:t>attack</a:t>
            </a:r>
            <a:br>
              <a:rPr lang="en-GB" sz="1600" dirty="0" smtClean="0"/>
            </a:br>
            <a:endParaRPr lang="en-GB" sz="1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Attack – exploitation of vulnerabilities to obtain unauthorized access to or control of assets</a:t>
            </a:r>
            <a:r>
              <a:rPr lang="en-GB" sz="1600" i="1" dirty="0"/>
              <a:t> </a:t>
            </a:r>
            <a:r>
              <a:rPr lang="en-GB" sz="1600" dirty="0"/>
              <a:t>with the intent to cause </a:t>
            </a:r>
            <a:r>
              <a:rPr lang="en-GB" sz="1600" dirty="0" smtClean="0"/>
              <a:t>harm</a:t>
            </a:r>
          </a:p>
          <a:p>
            <a:endParaRPr lang="en-GB" sz="1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Threat – a circumstance or event with potential to cause harm</a:t>
            </a:r>
          </a:p>
          <a:p>
            <a:pPr lvl="2" indent="-285750"/>
            <a:r>
              <a:rPr lang="en-GB" dirty="0"/>
              <a:t>NOTE:  Harm may be related to financial, operational performance</a:t>
            </a:r>
            <a:r>
              <a:rPr lang="en-GB" dirty="0" smtClean="0"/>
              <a:t>, safety, reputation, privacy and/or sensitive data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9360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sae_16X9 preferred">
  <a:themeElements>
    <a:clrScheme name="SAE_ppt_130415">
      <a:dk1>
        <a:sysClr val="windowText" lastClr="000000"/>
      </a:dk1>
      <a:lt1>
        <a:sysClr val="window" lastClr="FFFFFF"/>
      </a:lt1>
      <a:dk2>
        <a:srgbClr val="616265"/>
      </a:dk2>
      <a:lt2>
        <a:srgbClr val="CACAC8"/>
      </a:lt2>
      <a:accent1>
        <a:srgbClr val="01A0E9"/>
      </a:accent1>
      <a:accent2>
        <a:srgbClr val="005195"/>
      </a:accent2>
      <a:accent3>
        <a:srgbClr val="2EB135"/>
      </a:accent3>
      <a:accent4>
        <a:srgbClr val="FFB201"/>
      </a:accent4>
      <a:accent5>
        <a:srgbClr val="EA7125"/>
      </a:accent5>
      <a:accent6>
        <a:srgbClr val="DC291E"/>
      </a:accent6>
      <a:hlink>
        <a:srgbClr val="005195"/>
      </a:hlink>
      <a:folHlink>
        <a:srgbClr val="01A0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e_16X9 preferred">
  <a:themeElements>
    <a:clrScheme name="SAE_ppt_130415">
      <a:dk1>
        <a:sysClr val="windowText" lastClr="000000"/>
      </a:dk1>
      <a:lt1>
        <a:sysClr val="window" lastClr="FFFFFF"/>
      </a:lt1>
      <a:dk2>
        <a:srgbClr val="616265"/>
      </a:dk2>
      <a:lt2>
        <a:srgbClr val="CACAC8"/>
      </a:lt2>
      <a:accent1>
        <a:srgbClr val="01A0E9"/>
      </a:accent1>
      <a:accent2>
        <a:srgbClr val="005195"/>
      </a:accent2>
      <a:accent3>
        <a:srgbClr val="2EB135"/>
      </a:accent3>
      <a:accent4>
        <a:srgbClr val="FFB201"/>
      </a:accent4>
      <a:accent5>
        <a:srgbClr val="EA7125"/>
      </a:accent5>
      <a:accent6>
        <a:srgbClr val="DC291E"/>
      </a:accent6>
      <a:hlink>
        <a:srgbClr val="005195"/>
      </a:hlink>
      <a:folHlink>
        <a:srgbClr val="01A0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145D4A067D6E44978711F0CB5730C0" ma:contentTypeVersion="0" ma:contentTypeDescription="Create a new document." ma:contentTypeScope="" ma:versionID="464f09c0e0d202dc228e6bf83084ce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167D65-9636-4BBB-85CE-D6F3588F83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4A198A-AE3F-49AB-B573-8044A49C47B7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B56D0F-5621-4ADA-9F62-7840DA5E53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8827</TotalTime>
  <Words>1819</Words>
  <Application>Microsoft Office PowerPoint</Application>
  <PresentationFormat>On-screen Show (16:9)</PresentationFormat>
  <Paragraphs>288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4_sae_16X9 preferred</vt:lpstr>
      <vt:lpstr>sae_16X9 preferred</vt:lpstr>
      <vt:lpstr>PowerPoint Presentation</vt:lpstr>
      <vt:lpstr>AGENDA</vt:lpstr>
      <vt:lpstr>Motivation for Creating SAE J3061TM</vt:lpstr>
      <vt:lpstr>Motivation for Creating SAE J3061TM</vt:lpstr>
      <vt:lpstr>Why standards are needed:  Security Considerations</vt:lpstr>
      <vt:lpstr>PowerPoint Presentation</vt:lpstr>
      <vt:lpstr>ISO 26262 Process Framework  vs. Cybersecurity Process Framework</vt:lpstr>
      <vt:lpstr>1. Scope</vt:lpstr>
      <vt:lpstr>3. Definitions</vt:lpstr>
      <vt:lpstr>Key Definitions Vulnerability vs. Threat vs. Risk</vt:lpstr>
      <vt:lpstr>4. Relationship Between System Safety and System Cybersecurity</vt:lpstr>
      <vt:lpstr>5. Guiding Principles on Cybersecurity for Cyber-Physical Vehicle Systems</vt:lpstr>
      <vt:lpstr>PowerPoint Presentation</vt:lpstr>
      <vt:lpstr>Concept Phase Flow Diagram</vt:lpstr>
      <vt:lpstr>PowerPoint Presentation</vt:lpstr>
      <vt:lpstr>PowerPoint Presentation</vt:lpstr>
      <vt:lpstr>Potential Communications Paths During the Concept Phase Activities </vt:lpstr>
      <vt:lpstr>Cybersecurity V Model Relationship Between System, Hardware and Software Development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Brand_Launch_Presentation</dc:title>
  <dc:creator>Tom</dc:creator>
  <cp:lastModifiedBy>Boran, Lisa (L.T.)</cp:lastModifiedBy>
  <cp:revision>290</cp:revision>
  <dcterms:created xsi:type="dcterms:W3CDTF">2013-04-18T14:59:22Z</dcterms:created>
  <dcterms:modified xsi:type="dcterms:W3CDTF">2016-02-10T05:42:19Z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0x010100D1145D4A067D6E44978711F0CB5730C0</vt:lpwstr>
  </property>
</Properties>
</file>