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jpg-large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69" r:id="rId4"/>
    <p:sldId id="270" r:id="rId5"/>
    <p:sldId id="259" r:id="rId6"/>
    <p:sldId id="273" r:id="rId7"/>
    <p:sldId id="261" r:id="rId8"/>
    <p:sldId id="262" r:id="rId9"/>
    <p:sldId id="263" r:id="rId10"/>
    <p:sldId id="266" r:id="rId11"/>
    <p:sldId id="274" r:id="rId12"/>
    <p:sldId id="267" r:id="rId13"/>
    <p:sldId id="268" r:id="rId14"/>
    <p:sldId id="276" r:id="rId15"/>
    <p:sldId id="272" r:id="rId16"/>
    <p:sldId id="278" r:id="rId17"/>
    <p:sldId id="277" r:id="rId18"/>
    <p:sldId id="265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91579" autoAdjust="0"/>
  </p:normalViewPr>
  <p:slideViewPr>
    <p:cSldViewPr snapToGrid="0">
      <p:cViewPr varScale="1">
        <p:scale>
          <a:sx n="75" d="100"/>
          <a:sy n="75" d="100"/>
        </p:scale>
        <p:origin x="876" y="54"/>
      </p:cViewPr>
      <p:guideLst/>
    </p:cSldViewPr>
  </p:slideViewPr>
  <p:outlineViewPr>
    <p:cViewPr>
      <p:scale>
        <a:sx n="25" d="100"/>
        <a:sy n="25" d="100"/>
      </p:scale>
      <p:origin x="0" y="-258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81D5D-F13D-40AF-96EF-8052FB158C39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C5C0C-D544-4349-B7E0-2E1F067C3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60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5C0C-D544-4349-B7E0-2E1F067C3A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95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916222"/>
            <a:ext cx="9144000" cy="4941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45588" cy="193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4572712" y="6434983"/>
            <a:ext cx="4571288" cy="270617"/>
          </a:xfrm>
          <a:prstGeom prst="rect">
            <a:avLst/>
          </a:prstGeom>
          <a:gradFill flip="none" rotWithShape="1">
            <a:gsLst>
              <a:gs pos="50000">
                <a:schemeClr val="accent2"/>
              </a:gs>
              <a:gs pos="83000">
                <a:schemeClr val="bg1">
                  <a:lumMod val="0"/>
                  <a:lumOff val="100000"/>
                  <a:alpha val="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24" y="2130425"/>
            <a:ext cx="9142576" cy="1470025"/>
          </a:xfrm>
          <a:gradFill>
            <a:gsLst>
              <a:gs pos="90000">
                <a:schemeClr val="bg1">
                  <a:alpha val="80000"/>
                </a:schemeClr>
              </a:gs>
              <a:gs pos="1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</a:gsLst>
            <a:lin ang="10800000" scaled="1"/>
          </a:gradFill>
        </p:spPr>
        <p:txBody>
          <a:bodyPr/>
          <a:lstStyle>
            <a:lvl1pPr marL="568325" indent="0">
              <a:defRPr sz="2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dirty="0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086600" cy="1752600"/>
          </a:xfrm>
        </p:spPr>
        <p:txBody>
          <a:bodyPr/>
          <a:lstStyle>
            <a:lvl1pPr marL="0" indent="0" algn="l"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 dirty="0" smtClean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583168" y="12962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77FD1DA-85D1-4523-9F78-7DCBC1BBAD4A}" type="slidenum">
              <a:rPr lang="en-US" smtClean="0">
                <a:solidFill>
                  <a:srgbClr val="FFFF00"/>
                </a:solidFill>
              </a:rPr>
              <a:t>‹#›</a:t>
            </a:fld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7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8583168" y="12962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77FD1DA-85D1-4523-9F78-7DCBC1BBAD4A}" type="slidenum">
              <a:rPr lang="en-US" smtClean="0">
                <a:solidFill>
                  <a:srgbClr val="FFFF00"/>
                </a:solidFill>
              </a:rPr>
              <a:t>‹#›</a:t>
            </a:fld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12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10300" y="762000"/>
            <a:ext cx="19431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762000"/>
            <a:ext cx="56769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8583168" y="12962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77FD1DA-85D1-4523-9F78-7DCBC1BBAD4A}" type="slidenum">
              <a:rPr lang="en-US" smtClean="0">
                <a:solidFill>
                  <a:srgbClr val="FFFF00"/>
                </a:solidFill>
              </a:rPr>
              <a:t>‹#›</a:t>
            </a:fld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3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8583168" y="12962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77FD1DA-85D1-4523-9F78-7DCBC1BBAD4A}" type="slidenum">
              <a:rPr lang="en-US" smtClean="0">
                <a:solidFill>
                  <a:srgbClr val="FFFF00"/>
                </a:solidFill>
              </a:rPr>
              <a:t>‹#›</a:t>
            </a:fld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000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583168" y="12962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77FD1DA-85D1-4523-9F78-7DCBC1BBAD4A}" type="slidenum">
              <a:rPr lang="en-US" smtClean="0">
                <a:solidFill>
                  <a:srgbClr val="FFFF00"/>
                </a:solidFill>
              </a:rPr>
              <a:t>‹#›</a:t>
            </a:fld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88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8583168" y="12962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77FD1DA-85D1-4523-9F78-7DCBC1BBAD4A}" type="slidenum">
              <a:rPr lang="en-US" smtClean="0">
                <a:solidFill>
                  <a:srgbClr val="FFFF00"/>
                </a:solidFill>
              </a:rPr>
              <a:t>‹#›</a:t>
            </a:fld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243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597865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200"/>
            <a:ext cx="404018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597865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583168" y="12962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77FD1DA-85D1-4523-9F78-7DCBC1BBAD4A}" type="slidenum">
              <a:rPr lang="en-US" smtClean="0">
                <a:solidFill>
                  <a:srgbClr val="FFFF00"/>
                </a:solidFill>
              </a:rPr>
              <a:t>‹#›</a:t>
            </a:fld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3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8583168" y="12962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77FD1DA-85D1-4523-9F78-7DCBC1BBAD4A}" type="slidenum">
              <a:rPr lang="en-US" smtClean="0">
                <a:solidFill>
                  <a:srgbClr val="FFFF00"/>
                </a:solidFill>
              </a:rPr>
              <a:t>‹#›</a:t>
            </a:fld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13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583168" y="12962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77FD1DA-85D1-4523-9F78-7DCBC1BBAD4A}" type="slidenum">
              <a:rPr lang="en-US" smtClean="0">
                <a:solidFill>
                  <a:srgbClr val="FFFF00"/>
                </a:solidFill>
              </a:rPr>
              <a:t>‹#›</a:t>
            </a:fld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45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1"/>
            <a:ext cx="511175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5001"/>
            <a:ext cx="3008313" cy="4114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583168" y="12962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77FD1DA-85D1-4523-9F78-7DCBC1BBAD4A}" type="slidenum">
              <a:rPr lang="en-US" smtClean="0">
                <a:solidFill>
                  <a:srgbClr val="FFFF00"/>
                </a:solidFill>
              </a:rPr>
              <a:t>‹#›</a:t>
            </a:fld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271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728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583168" y="12962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77FD1DA-85D1-4523-9F78-7DCBC1BBAD4A}" type="slidenum">
              <a:rPr lang="en-US" smtClean="0">
                <a:solidFill>
                  <a:srgbClr val="FFFF00"/>
                </a:solidFill>
              </a:rPr>
              <a:t>‹#›</a:t>
            </a:fld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7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900"/>
            <a:ext cx="9144000" cy="54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0"/>
            <a:ext cx="9144000" cy="838200"/>
          </a:xfrm>
          <a:prstGeom prst="rect">
            <a:avLst/>
          </a:prstGeom>
          <a:gradFill>
            <a:gsLst>
              <a:gs pos="90000">
                <a:schemeClr val="bg1">
                  <a:alpha val="80000"/>
                </a:schemeClr>
              </a:gs>
              <a:gs pos="1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</a:gsLst>
            <a:lin ang="10800000" scaled="1"/>
          </a:gra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777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901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192F8F"/>
          </a:solidFill>
          <a:latin typeface="+mj-lt"/>
          <a:ea typeface="+mj-ea"/>
          <a:cs typeface="+mj-cs"/>
        </a:defRPr>
      </a:lvl1pPr>
      <a:lvl2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192F8F"/>
          </a:solidFill>
          <a:latin typeface="Arial" charset="0"/>
        </a:defRPr>
      </a:lvl2pPr>
      <a:lvl3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192F8F"/>
          </a:solidFill>
          <a:latin typeface="Arial" charset="0"/>
        </a:defRPr>
      </a:lvl3pPr>
      <a:lvl4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192F8F"/>
          </a:solidFill>
          <a:latin typeface="Arial" charset="0"/>
        </a:defRPr>
      </a:lvl4pPr>
      <a:lvl5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192F8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192F8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192F8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192F8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192F8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-large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We’ve been p0wn’d?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064910" cy="1752600"/>
          </a:xfrm>
        </p:spPr>
        <p:txBody>
          <a:bodyPr/>
          <a:lstStyle/>
          <a:p>
            <a:r>
              <a:rPr lang="en-US" dirty="0" smtClean="0"/>
              <a:t>Review of 2015 Surface</a:t>
            </a:r>
            <a:r>
              <a:rPr lang="en-US" baseline="0" dirty="0" smtClean="0"/>
              <a:t> Transportation Cybersecurity Incidents</a:t>
            </a:r>
          </a:p>
          <a:p>
            <a:r>
              <a:rPr lang="en-US" sz="1600" b="0" baseline="0" dirty="0" smtClean="0"/>
              <a:t>2015 TRB Session 850</a:t>
            </a:r>
          </a:p>
          <a:p>
            <a:endParaRPr lang="en-US" baseline="0" dirty="0" smtClean="0"/>
          </a:p>
          <a:p>
            <a:r>
              <a:rPr lang="en-US" sz="1600" b="0" baseline="0" dirty="0" smtClean="0"/>
              <a:t>Edward Fok</a:t>
            </a:r>
          </a:p>
          <a:p>
            <a:r>
              <a:rPr lang="en-US" sz="1600" b="0" baseline="0" dirty="0" smtClean="0"/>
              <a:t>USDOT/FHWA – Resource Center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65276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Lights Forever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Operational Impact: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Center</a:t>
            </a:r>
            <a:r>
              <a:rPr lang="en-US" baseline="0" dirty="0" smtClean="0"/>
              <a:t> to field wireless network vulnerability (again)***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aseline="0" dirty="0" smtClean="0"/>
              <a:t>Controller was open – protection</a:t>
            </a:r>
            <a:r>
              <a:rPr lang="en-US" dirty="0" smtClean="0"/>
              <a:t> considered </a:t>
            </a:r>
            <a:r>
              <a:rPr lang="en-US" baseline="0" dirty="0" smtClean="0"/>
              <a:t>a network</a:t>
            </a:r>
            <a:r>
              <a:rPr lang="en-US" dirty="0" smtClean="0"/>
              <a:t> responsibility.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aseline="0" dirty="0" smtClean="0"/>
              <a:t>Conflict Green did not happen, but stop time was demonstrated.  Other dangerous condition could’ve been created.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Instructions on</a:t>
            </a:r>
            <a:r>
              <a:rPr lang="en-US" baseline="0" dirty="0" smtClean="0"/>
              <a:t> controller operations available online. Posted by non-manufacturer</a:t>
            </a:r>
            <a:r>
              <a:rPr lang="en-US" dirty="0" smtClean="0"/>
              <a:t> sources.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/>
            <a:r>
              <a:rPr lang="en-US" u="sng" dirty="0" smtClean="0"/>
              <a:t>Why</a:t>
            </a:r>
            <a:endParaRPr lang="en-US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Information can facilitate other attacks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220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10" y="792480"/>
            <a:ext cx="5905500" cy="3943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76" y="2127567"/>
            <a:ext cx="5991628" cy="3562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" y="2764155"/>
            <a:ext cx="4945744" cy="329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95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SUN_HACKER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</a:t>
            </a:r>
            <a:r>
              <a:rPr lang="en-US" baseline="0" dirty="0" smtClean="0"/>
              <a:t> Message Sign Hack</a:t>
            </a:r>
          </a:p>
          <a:p>
            <a:r>
              <a:rPr lang="en-US" baseline="0" dirty="0" smtClean="0"/>
              <a:t>Multiple States – at least 4 confirmed.  There could be others</a:t>
            </a:r>
          </a:p>
          <a:p>
            <a:r>
              <a:rPr lang="en-US" dirty="0" smtClean="0"/>
              <a:t>Attack took place over a 72 hour period (maximum)</a:t>
            </a:r>
            <a:endParaRPr lang="en-US" baseline="0" dirty="0" smtClean="0"/>
          </a:p>
          <a:p>
            <a:r>
              <a:rPr lang="en-US" dirty="0" smtClean="0"/>
              <a:t>Twitter</a:t>
            </a:r>
            <a:r>
              <a:rPr lang="en-US" baseline="0" dirty="0" smtClean="0"/>
              <a:t> Handle: SUN_HACKER</a:t>
            </a:r>
          </a:p>
          <a:p>
            <a:pPr lvl="1"/>
            <a:r>
              <a:rPr lang="en-US" dirty="0" smtClean="0"/>
              <a:t>Claimed credit on both DMS sign and on Twitter</a:t>
            </a:r>
          </a:p>
          <a:p>
            <a:pPr lvl="1"/>
            <a:r>
              <a:rPr lang="en-US" dirty="0" smtClean="0"/>
              <a:t>Twitter</a:t>
            </a:r>
            <a:r>
              <a:rPr lang="en-US" baseline="0" dirty="0" smtClean="0"/>
              <a:t> account </a:t>
            </a:r>
            <a:r>
              <a:rPr lang="en-US" dirty="0" smtClean="0"/>
              <a:t>originated from </a:t>
            </a:r>
            <a:r>
              <a:rPr lang="en-US" baseline="0" dirty="0" smtClean="0"/>
              <a:t>the Middle East</a:t>
            </a:r>
          </a:p>
          <a:p>
            <a:pPr lvl="1"/>
            <a:r>
              <a:rPr lang="en-US" baseline="0" dirty="0" smtClean="0"/>
              <a:t>User name is an experienced</a:t>
            </a:r>
            <a:r>
              <a:rPr lang="en-US" dirty="0" smtClean="0"/>
              <a:t> Group 1 attacker</a:t>
            </a:r>
            <a:endParaRPr lang="en-US" dirty="0"/>
          </a:p>
          <a:p>
            <a:r>
              <a:rPr lang="en-US" dirty="0" smtClean="0"/>
              <a:t>Automated Attack Tool maybe involved</a:t>
            </a:r>
            <a:endParaRPr lang="en-US" dirty="0"/>
          </a:p>
          <a:p>
            <a:r>
              <a:rPr lang="en-US" dirty="0" smtClean="0"/>
              <a:t>First publicized foreign hack into domestic transportation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4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SUN_HACKER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55000" cy="4191000"/>
          </a:xfrm>
        </p:spPr>
        <p:txBody>
          <a:bodyPr/>
          <a:lstStyle/>
          <a:p>
            <a:r>
              <a:rPr lang="en-US" u="sng" dirty="0" smtClean="0"/>
              <a:t>Operational Impact:</a:t>
            </a:r>
          </a:p>
          <a:p>
            <a:pPr lvl="1"/>
            <a:r>
              <a:rPr lang="en-US" b="1" dirty="0" smtClean="0"/>
              <a:t>Breach</a:t>
            </a:r>
            <a:r>
              <a:rPr lang="en-US" b="1" baseline="0" dirty="0" smtClean="0"/>
              <a:t>ed over cellular Center to Field network (again!)</a:t>
            </a:r>
          </a:p>
          <a:p>
            <a:pPr lvl="2"/>
            <a:r>
              <a:rPr lang="en-US" dirty="0" smtClean="0"/>
              <a:t>Systems were visible to SHODAN</a:t>
            </a:r>
          </a:p>
          <a:p>
            <a:pPr lvl="2"/>
            <a:r>
              <a:rPr lang="en-US" dirty="0" smtClean="0"/>
              <a:t>375</a:t>
            </a:r>
            <a:r>
              <a:rPr lang="en-US" baseline="0" dirty="0" smtClean="0"/>
              <a:t> US</a:t>
            </a:r>
            <a:r>
              <a:rPr lang="en-US" dirty="0" smtClean="0"/>
              <a:t> </a:t>
            </a:r>
            <a:r>
              <a:rPr lang="en-US" baseline="0" dirty="0" smtClean="0"/>
              <a:t>signs</a:t>
            </a:r>
            <a:r>
              <a:rPr lang="en-US" dirty="0" smtClean="0"/>
              <a:t> </a:t>
            </a:r>
            <a:r>
              <a:rPr lang="en-US" baseline="0" dirty="0" smtClean="0"/>
              <a:t>were visible</a:t>
            </a:r>
            <a:endParaRPr lang="en-US" dirty="0" smtClean="0"/>
          </a:p>
          <a:p>
            <a:pPr lvl="1"/>
            <a:r>
              <a:rPr lang="en-US" b="1" dirty="0" smtClean="0"/>
              <a:t>Poorly configured modem with unpatched vulnerability</a:t>
            </a:r>
          </a:p>
          <a:p>
            <a:pPr lvl="1"/>
            <a:r>
              <a:rPr lang="en-US" b="1" dirty="0" smtClean="0"/>
              <a:t>Default or no password used</a:t>
            </a:r>
          </a:p>
          <a:p>
            <a:pPr lvl="1"/>
            <a:r>
              <a:rPr lang="en-US" b="1" dirty="0" smtClean="0"/>
              <a:t>No other protection were in place</a:t>
            </a:r>
          </a:p>
          <a:p>
            <a:pPr lvl="1"/>
            <a:r>
              <a:rPr lang="en-US" b="1" dirty="0" smtClean="0"/>
              <a:t>Open source information provided additional attack data</a:t>
            </a:r>
          </a:p>
          <a:p>
            <a:pPr lvl="1"/>
            <a:endParaRPr lang="en-US" dirty="0"/>
          </a:p>
          <a:p>
            <a:r>
              <a:rPr lang="en-US" u="sng" dirty="0" smtClean="0"/>
              <a:t>Why?</a:t>
            </a:r>
            <a:endParaRPr lang="en-US" u="sng" dirty="0"/>
          </a:p>
          <a:p>
            <a:r>
              <a:rPr lang="en-US" dirty="0" smtClean="0"/>
              <a:t>SUN_HACKER breached other systems using the same exploit</a:t>
            </a:r>
          </a:p>
        </p:txBody>
      </p:sp>
    </p:spTree>
    <p:extLst>
      <p:ext uri="{BB962C8B-B14F-4D97-AF65-F5344CB8AC3E}">
        <p14:creationId xmlns:p14="http://schemas.microsoft.com/office/powerpoint/2010/main" val="13068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796"/>
            <a:ext cx="9133840" cy="674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64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</a:t>
            </a:r>
            <a:r>
              <a:rPr lang="en-US" baseline="0" dirty="0" smtClean="0"/>
              <a:t> Source Traffic Information Hack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by Israeli</a:t>
            </a:r>
            <a:r>
              <a:rPr lang="en-US" baseline="0" dirty="0" smtClean="0"/>
              <a:t> researchers but paper was never published</a:t>
            </a:r>
          </a:p>
          <a:p>
            <a:r>
              <a:rPr lang="en-US" dirty="0" smtClean="0"/>
              <a:t>Utilized software</a:t>
            </a:r>
            <a:r>
              <a:rPr lang="en-US" baseline="0" dirty="0" smtClean="0"/>
              <a:t> development environment to created virtual traffic devices in the cloud.</a:t>
            </a:r>
          </a:p>
          <a:p>
            <a:r>
              <a:rPr lang="en-US" dirty="0" smtClean="0"/>
              <a:t>Enabling development</a:t>
            </a:r>
          </a:p>
          <a:p>
            <a:r>
              <a:rPr lang="en-US" dirty="0"/>
              <a:t>	</a:t>
            </a:r>
            <a:r>
              <a:rPr lang="en-US" dirty="0" smtClean="0"/>
              <a:t>Synthetic GPS data generator</a:t>
            </a:r>
          </a:p>
          <a:p>
            <a:r>
              <a:rPr lang="en-US" dirty="0"/>
              <a:t>	</a:t>
            </a:r>
            <a:r>
              <a:rPr lang="en-US" dirty="0" smtClean="0"/>
              <a:t>Automated script to create virtual users and coordinate synthetic kinematic data.</a:t>
            </a:r>
          </a:p>
          <a:p>
            <a:endParaRPr lang="en-US" dirty="0"/>
          </a:p>
          <a:p>
            <a:r>
              <a:rPr lang="en-US" smtClean="0"/>
              <a:t>Current certificate </a:t>
            </a:r>
            <a:r>
              <a:rPr lang="en-US" dirty="0" smtClean="0"/>
              <a:t>based solutions does not work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36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9144000" cy="70648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981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7"/>
            <a:ext cx="9144000" cy="70658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2233684" y="1011782"/>
            <a:ext cx="408010" cy="7549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233684" y="1582714"/>
            <a:ext cx="408010" cy="7549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233684" y="2890624"/>
            <a:ext cx="595952" cy="84587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732063" y="3698898"/>
            <a:ext cx="185949" cy="8458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104222" y="3812462"/>
            <a:ext cx="185949" cy="8458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344714" y="3921954"/>
            <a:ext cx="185949" cy="8458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986815" y="3921954"/>
            <a:ext cx="185949" cy="8458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748894" y="5567168"/>
            <a:ext cx="185949" cy="8458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49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" y="904240"/>
            <a:ext cx="8669867" cy="4876800"/>
          </a:xfrm>
        </p:spPr>
      </p:pic>
    </p:spTree>
    <p:extLst>
      <p:ext uri="{BB962C8B-B14F-4D97-AF65-F5344CB8AC3E}">
        <p14:creationId xmlns:p14="http://schemas.microsoft.com/office/powerpoint/2010/main" val="181556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</a:t>
            </a:r>
            <a:r>
              <a:rPr lang="en-US" baseline="0" dirty="0" smtClean="0"/>
              <a:t>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a better way to communicate and spread</a:t>
            </a:r>
            <a:r>
              <a:rPr lang="en-US" baseline="0" dirty="0" smtClean="0"/>
              <a:t> the word about incidents.</a:t>
            </a:r>
          </a:p>
          <a:p>
            <a:r>
              <a:rPr lang="en-US" baseline="0" dirty="0" smtClean="0"/>
              <a:t>Cyber Security experts do not have the domain knowledge of transportation system for proper threat assessment</a:t>
            </a:r>
          </a:p>
          <a:p>
            <a:r>
              <a:rPr lang="en-US" dirty="0" smtClean="0"/>
              <a:t>We’re making</a:t>
            </a:r>
            <a:r>
              <a:rPr lang="en-US" baseline="0" dirty="0" smtClean="0"/>
              <a:t> old mistakes:</a:t>
            </a:r>
          </a:p>
          <a:p>
            <a:pPr lvl="1"/>
            <a:r>
              <a:rPr lang="en-US" dirty="0" smtClean="0"/>
              <a:t>Poor</a:t>
            </a:r>
            <a:r>
              <a:rPr lang="en-US" baseline="0" dirty="0" smtClean="0"/>
              <a:t> configuration practice for wireless network</a:t>
            </a:r>
          </a:p>
          <a:p>
            <a:pPr lvl="1"/>
            <a:r>
              <a:rPr lang="en-US" baseline="0" dirty="0" smtClean="0"/>
              <a:t>Poor practice to secure field equipment</a:t>
            </a:r>
          </a:p>
          <a:p>
            <a:pPr lvl="1"/>
            <a:r>
              <a:rPr lang="en-US" baseline="0" dirty="0" smtClean="0"/>
              <a:t>Poor practice to patch vulnerabilities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56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what</a:t>
            </a:r>
            <a:r>
              <a:rPr lang="en-US" baseline="0" dirty="0" smtClean="0"/>
              <a:t> are we talking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</a:t>
            </a:r>
            <a:r>
              <a:rPr lang="en-US" b="1" dirty="0" smtClean="0"/>
              <a:t>ONLY</a:t>
            </a:r>
            <a:r>
              <a:rPr lang="en-US" b="0" baseline="0" dirty="0" smtClean="0"/>
              <a:t> about cyber incidents on the Surface Transportation Infrastructure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No aircraft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baseline="0" dirty="0" smtClean="0"/>
              <a:t>No rail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No ships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baseline="0" dirty="0" smtClean="0"/>
              <a:t>No</a:t>
            </a:r>
            <a:r>
              <a:rPr lang="en-US" b="0" dirty="0" smtClean="0"/>
              <a:t> Hyperloop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baseline="0" dirty="0"/>
          </a:p>
          <a:p>
            <a:r>
              <a:rPr lang="en-US" b="0" baseline="0" dirty="0" smtClean="0"/>
              <a:t>It </a:t>
            </a:r>
            <a:r>
              <a:rPr lang="en-US" baseline="0" dirty="0" smtClean="0"/>
              <a:t>only</a:t>
            </a:r>
            <a:r>
              <a:rPr lang="en-US" b="0" baseline="0" dirty="0" smtClean="0"/>
              <a:t> covers </a:t>
            </a:r>
            <a:r>
              <a:rPr lang="en-US" baseline="0" dirty="0" smtClean="0"/>
              <a:t>what we </a:t>
            </a:r>
            <a:r>
              <a:rPr lang="en-US" u="sng" baseline="0" dirty="0" smtClean="0"/>
              <a:t>know</a:t>
            </a:r>
            <a:r>
              <a:rPr lang="en-US" b="0" baseline="0" dirty="0" smtClean="0"/>
              <a:t>.  </a:t>
            </a:r>
          </a:p>
          <a:p>
            <a:endParaRPr lang="en-US" b="0" dirty="0"/>
          </a:p>
          <a:p>
            <a:r>
              <a:rPr lang="en-US" b="0" dirty="0" smtClean="0"/>
              <a:t>No names of vendors or agencies will be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45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Playing Field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007" y="1846007"/>
            <a:ext cx="5563986" cy="4191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380999" y="1600200"/>
            <a:ext cx="8379941" cy="4191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767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Other</a:t>
            </a:r>
            <a:r>
              <a:rPr lang="en-US" baseline="0" dirty="0" smtClean="0"/>
              <a:t> Team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318" y="1600200"/>
            <a:ext cx="7179364" cy="449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6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2015 Score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Hacking the World’s Traffic Control Systems (Group I)</a:t>
            </a:r>
          </a:p>
          <a:p>
            <a:r>
              <a:rPr lang="en-US" b="0" dirty="0"/>
              <a:t>	</a:t>
            </a:r>
            <a:r>
              <a:rPr lang="en-US" b="0" dirty="0" smtClean="0"/>
              <a:t>Open Source Collection/Recon</a:t>
            </a:r>
          </a:p>
          <a:p>
            <a:r>
              <a:rPr lang="en-US" b="0" dirty="0"/>
              <a:t>	</a:t>
            </a:r>
            <a:r>
              <a:rPr lang="en-US" b="0" dirty="0" smtClean="0"/>
              <a:t>System Scanning Profiling</a:t>
            </a:r>
          </a:p>
          <a:p>
            <a:endParaRPr lang="en-US" dirty="0" smtClean="0"/>
          </a:p>
          <a:p>
            <a:r>
              <a:rPr lang="en-US" dirty="0" smtClean="0"/>
              <a:t>Green Lights Forever (Group I)</a:t>
            </a:r>
          </a:p>
          <a:p>
            <a:r>
              <a:rPr lang="en-US" b="0" dirty="0"/>
              <a:t>	</a:t>
            </a:r>
            <a:r>
              <a:rPr lang="en-US" b="0" dirty="0" smtClean="0"/>
              <a:t>+System Compromise</a:t>
            </a:r>
          </a:p>
          <a:p>
            <a:endParaRPr lang="en-US" dirty="0" smtClean="0"/>
          </a:p>
          <a:p>
            <a:r>
              <a:rPr lang="en-US" dirty="0" smtClean="0"/>
              <a:t>SUN_HACKER (Group I)</a:t>
            </a:r>
          </a:p>
          <a:p>
            <a:r>
              <a:rPr lang="en-US" b="0" dirty="0"/>
              <a:t>	</a:t>
            </a:r>
            <a:r>
              <a:rPr lang="en-US" b="0" dirty="0" smtClean="0"/>
              <a:t>+System Control</a:t>
            </a:r>
          </a:p>
        </p:txBody>
      </p:sp>
    </p:spTree>
    <p:extLst>
      <p:ext uri="{BB962C8B-B14F-4D97-AF65-F5344CB8AC3E}">
        <p14:creationId xmlns:p14="http://schemas.microsoft.com/office/powerpoint/2010/main" val="232304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Hacking the </a:t>
            </a:r>
            <a:r>
              <a:rPr lang="en-US" dirty="0" err="1" smtClean="0"/>
              <a:t>Workld’s</a:t>
            </a:r>
            <a:r>
              <a:rPr lang="en-US" dirty="0" smtClean="0"/>
              <a:t> Traffic Control System</a:t>
            </a:r>
            <a:endParaRPr lang="en-US" dirty="0"/>
          </a:p>
        </p:txBody>
      </p:sp>
      <p:pic>
        <p:nvPicPr>
          <p:cNvPr id="1026" name="Picture 2" descr="http://www.wired.com/wp-content/uploads/2014/04/Cesar-Cerrudo-in-NY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7" b="4407"/>
          <a:stretch/>
        </p:blipFill>
        <p:spPr bwMode="auto">
          <a:xfrm>
            <a:off x="2220055" y="1600200"/>
            <a:ext cx="4703890" cy="45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673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Hacking the World’s Traffic</a:t>
            </a:r>
            <a:r>
              <a:rPr lang="en-US" baseline="0" dirty="0" smtClean="0"/>
              <a:t> Control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Sensational</a:t>
            </a:r>
            <a:r>
              <a:rPr lang="en-US" baseline="0" dirty="0" smtClean="0"/>
              <a:t> claims of accessing traffic control system via wirelessly connected sensors.</a:t>
            </a:r>
          </a:p>
          <a:p>
            <a:r>
              <a:rPr lang="en-US" baseline="0" dirty="0" smtClean="0"/>
              <a:t>Claimed</a:t>
            </a:r>
            <a:r>
              <a:rPr lang="en-US" dirty="0" smtClean="0"/>
              <a:t> v</a:t>
            </a:r>
            <a:r>
              <a:rPr lang="en-US" baseline="0" dirty="0" smtClean="0"/>
              <a:t>ulnerable products deployed around the world.</a:t>
            </a:r>
          </a:p>
          <a:p>
            <a:r>
              <a:rPr lang="en-US" baseline="0" dirty="0" smtClean="0"/>
              <a:t>Demonstrated ability to:</a:t>
            </a:r>
          </a:p>
          <a:p>
            <a:pPr lvl="1"/>
            <a:r>
              <a:rPr lang="en-US" dirty="0" smtClean="0"/>
              <a:t>Intercept</a:t>
            </a:r>
            <a:r>
              <a:rPr lang="en-US" baseline="0" dirty="0" smtClean="0"/>
              <a:t> data between sensor and roadside receiver</a:t>
            </a:r>
          </a:p>
          <a:p>
            <a:pPr lvl="1"/>
            <a:r>
              <a:rPr lang="en-US" baseline="0" dirty="0" smtClean="0"/>
              <a:t>Inject data between sensor and roadside receiver</a:t>
            </a:r>
          </a:p>
          <a:p>
            <a:pPr lvl="1"/>
            <a:r>
              <a:rPr lang="en-US" dirty="0" smtClean="0"/>
              <a:t>Attack using both portable &amp; UAV platforms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Overwrite sensor software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‘Brick’ (disable via bad software update) wireless sensor</a:t>
            </a:r>
          </a:p>
        </p:txBody>
      </p:sp>
    </p:spTree>
    <p:extLst>
      <p:ext uri="{BB962C8B-B14F-4D97-AF65-F5344CB8AC3E}">
        <p14:creationId xmlns:p14="http://schemas.microsoft.com/office/powerpoint/2010/main" val="239020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Hacking</a:t>
            </a:r>
            <a:r>
              <a:rPr lang="en-US" baseline="0" dirty="0" smtClean="0"/>
              <a:t> the World’s Traffic Control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194040" cy="4191000"/>
          </a:xfrm>
        </p:spPr>
        <p:txBody>
          <a:bodyPr/>
          <a:lstStyle/>
          <a:p>
            <a:r>
              <a:rPr lang="en-US" u="sng" baseline="0" dirty="0" smtClean="0"/>
              <a:t>Operational Impact</a:t>
            </a:r>
            <a:r>
              <a:rPr lang="en-US" baseline="0" dirty="0" smtClean="0"/>
              <a:t>:  </a:t>
            </a:r>
            <a:r>
              <a:rPr lang="en-US" dirty="0" smtClean="0"/>
              <a:t>NOT A WHOLE LOT</a:t>
            </a:r>
          </a:p>
          <a:p>
            <a:endParaRPr lang="en-US" dirty="0" smtClean="0"/>
          </a:p>
          <a:p>
            <a:r>
              <a:rPr lang="en-US" u="sng" dirty="0" smtClean="0"/>
              <a:t>Why?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</a:t>
            </a:r>
            <a:r>
              <a:rPr lang="en-US" baseline="0" dirty="0" smtClean="0"/>
              <a:t> wireless link between the sensor and the roadside receiver is a weak link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aseline="0" dirty="0" smtClean="0"/>
              <a:t>The sensor is susceptible to ‘remote’ tampering – but within radio range.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Bad sensor data – normal part of everyday operation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aseline="0" dirty="0" smtClean="0"/>
              <a:t>No evidence of inward</a:t>
            </a:r>
            <a:r>
              <a:rPr lang="en-US" dirty="0" smtClean="0"/>
              <a:t> movement – even with encouragement</a:t>
            </a:r>
            <a:endParaRPr lang="en-US" baseline="0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838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Lights Forever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Graduate</a:t>
            </a:r>
            <a:r>
              <a:rPr lang="en-US" baseline="0" dirty="0" smtClean="0"/>
              <a:t> school class project partnered with Public Agency</a:t>
            </a:r>
          </a:p>
          <a:p>
            <a:r>
              <a:rPr lang="en-US" dirty="0" smtClean="0"/>
              <a:t>Published in USENIX</a:t>
            </a:r>
            <a:r>
              <a:rPr lang="en-US" baseline="0" dirty="0" smtClean="0"/>
              <a:t> Technical Proceeding</a:t>
            </a:r>
            <a:r>
              <a:rPr lang="en-US" dirty="0" smtClean="0"/>
              <a:t> – this is a penetration test</a:t>
            </a:r>
          </a:p>
          <a:p>
            <a:pPr lvl="1"/>
            <a:r>
              <a:rPr lang="en-US" baseline="0" dirty="0" smtClean="0"/>
              <a:t>Exploited vulnerabilities with Center to Field systems</a:t>
            </a:r>
          </a:p>
          <a:p>
            <a:pPr lvl="1"/>
            <a:r>
              <a:rPr lang="en-US" baseline="0" dirty="0" smtClean="0"/>
              <a:t>Demonstrated </a:t>
            </a:r>
            <a:r>
              <a:rPr lang="en-US" b="1" u="sng" baseline="0" dirty="0" smtClean="0"/>
              <a:t>remote control</a:t>
            </a:r>
            <a:r>
              <a:rPr lang="en-US" baseline="0" dirty="0" smtClean="0"/>
              <a:t> of signal controller</a:t>
            </a:r>
          </a:p>
          <a:p>
            <a:pPr lvl="1"/>
            <a:r>
              <a:rPr lang="en-US" baseline="0" dirty="0" smtClean="0"/>
              <a:t>Unable to produce “Bruce Willis” or “The Italian Job” effect – specifically</a:t>
            </a:r>
            <a:r>
              <a:rPr lang="en-US" dirty="0" smtClean="0"/>
              <a:t> </a:t>
            </a:r>
            <a:r>
              <a:rPr lang="en-US" baseline="0" dirty="0" smtClean="0"/>
              <a:t>confirm effectiveness of Conflict Monitor</a:t>
            </a:r>
          </a:p>
          <a:p>
            <a:pPr lvl="1"/>
            <a:endParaRPr lang="en-US" baseline="0" dirty="0" smtClean="0"/>
          </a:p>
          <a:p>
            <a:r>
              <a:rPr lang="en-US" baseline="0" dirty="0" smtClean="0"/>
              <a:t>Mass media did not read the paper – the world did not end</a:t>
            </a:r>
          </a:p>
        </p:txBody>
      </p:sp>
    </p:spTree>
    <p:extLst>
      <p:ext uri="{BB962C8B-B14F-4D97-AF65-F5344CB8AC3E}">
        <p14:creationId xmlns:p14="http://schemas.microsoft.com/office/powerpoint/2010/main" val="31146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HWARC5">
  <a:themeElements>
    <a:clrScheme name="FHWARC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HWARC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HWARC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WARC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HWARC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WARC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WARC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WARC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WARC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FHWA-RC-CS</Template>
  <TotalTime>847</TotalTime>
  <Words>559</Words>
  <Application>Microsoft Office PowerPoint</Application>
  <PresentationFormat>On-screen Show (4:3)</PresentationFormat>
  <Paragraphs>101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</vt:lpstr>
      <vt:lpstr>FHWARC5</vt:lpstr>
      <vt:lpstr>We’ve been p0wn’d?</vt:lpstr>
      <vt:lpstr>Just what are we talking about?</vt:lpstr>
      <vt:lpstr>Our Playing Field</vt:lpstr>
      <vt:lpstr>The Other Team</vt:lpstr>
      <vt:lpstr>Our 2015 Score Board</vt:lpstr>
      <vt:lpstr>Hacking the Workld’s Traffic Control System</vt:lpstr>
      <vt:lpstr>Hacking the World’s Traffic Control System</vt:lpstr>
      <vt:lpstr>Hacking the World’s Traffic Control System</vt:lpstr>
      <vt:lpstr>Green Lights Forever</vt:lpstr>
      <vt:lpstr>Green Lights Forever</vt:lpstr>
      <vt:lpstr>PowerPoint Presentation</vt:lpstr>
      <vt:lpstr>SUN_HACKER</vt:lpstr>
      <vt:lpstr>SUN_HACKER</vt:lpstr>
      <vt:lpstr>PowerPoint Presentation</vt:lpstr>
      <vt:lpstr>Crowd Source Traffic Information Hack</vt:lpstr>
      <vt:lpstr>PowerPoint Presentation</vt:lpstr>
      <vt:lpstr>PowerPoint Presentation</vt:lpstr>
      <vt:lpstr>PowerPoint Presentation</vt:lpstr>
      <vt:lpstr>Lesson Learned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Fok</dc:creator>
  <cp:lastModifiedBy>Michael Dinning</cp:lastModifiedBy>
  <cp:revision>43</cp:revision>
  <dcterms:created xsi:type="dcterms:W3CDTF">2014-12-23T21:05:56Z</dcterms:created>
  <dcterms:modified xsi:type="dcterms:W3CDTF">2015-02-04T10:48:49Z</dcterms:modified>
</cp:coreProperties>
</file>