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4" r:id="rId2"/>
    <p:sldMasterId id="2147483672" r:id="rId3"/>
    <p:sldMasterId id="2147483670" r:id="rId4"/>
    <p:sldMasterId id="2147483686" r:id="rId5"/>
  </p:sldMasterIdLst>
  <p:notesMasterIdLst>
    <p:notesMasterId r:id="rId18"/>
  </p:notesMasterIdLst>
  <p:sldIdLst>
    <p:sldId id="256" r:id="rId6"/>
    <p:sldId id="291" r:id="rId7"/>
    <p:sldId id="295" r:id="rId8"/>
    <p:sldId id="276" r:id="rId9"/>
    <p:sldId id="292" r:id="rId10"/>
    <p:sldId id="293" r:id="rId11"/>
    <p:sldId id="294" r:id="rId12"/>
    <p:sldId id="296" r:id="rId13"/>
    <p:sldId id="259" r:id="rId14"/>
    <p:sldId id="289" r:id="rId15"/>
    <p:sldId id="298" r:id="rId16"/>
    <p:sldId id="300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08200"/>
    <a:srgbClr val="BB8415"/>
    <a:srgbClr val="CCE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8A85A-9879-4D5B-A74D-873E25B54A2E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B11804-5A63-43D8-A2F7-BFB996E9BB89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CSET 4.1  Onsite Consultation and Self Evaluation</a:t>
          </a:r>
          <a:endParaRPr lang="en-US" sz="1400" b="1" dirty="0">
            <a:solidFill>
              <a:schemeClr val="bg1"/>
            </a:solidFill>
          </a:endParaRPr>
        </a:p>
      </dgm:t>
    </dgm:pt>
    <dgm:pt modelId="{A5248833-1704-4689-966C-6CE0A9547950}" type="parTrans" cxnId="{DBD171EF-9FCF-4843-B829-4ACF2A4983CC}">
      <dgm:prSet/>
      <dgm:spPr/>
      <dgm:t>
        <a:bodyPr/>
        <a:lstStyle/>
        <a:p>
          <a:endParaRPr lang="en-US" sz="1400" b="1"/>
        </a:p>
      </dgm:t>
    </dgm:pt>
    <dgm:pt modelId="{634C2483-0577-4954-8963-3C43DDBE93F6}" type="sibTrans" cxnId="{DBD171EF-9FCF-4843-B829-4ACF2A4983CC}">
      <dgm:prSet/>
      <dgm:spPr/>
      <dgm:t>
        <a:bodyPr/>
        <a:lstStyle/>
        <a:p>
          <a:endParaRPr lang="en-US" sz="1400" b="1"/>
        </a:p>
      </dgm:t>
    </dgm:pt>
    <dgm:pt modelId="{05DA875C-657E-4BFF-BF31-237F7F808301}">
      <dgm:prSet phldrT="[Text]" custT="1"/>
      <dgm:spPr/>
      <dgm:t>
        <a:bodyPr/>
        <a:lstStyle/>
        <a:p>
          <a:r>
            <a:rPr lang="en-US" sz="1400" b="1" dirty="0" smtClean="0"/>
            <a:t>IT &amp; Enterprise Network Evaluation</a:t>
          </a:r>
          <a:endParaRPr lang="en-US" sz="1400" b="1" dirty="0"/>
        </a:p>
      </dgm:t>
    </dgm:pt>
    <dgm:pt modelId="{0D7C2B3D-8615-4144-A73D-459880C4D0AB}" type="parTrans" cxnId="{5CCCDAB5-BEFF-4818-BD9D-028483F9706B}">
      <dgm:prSet/>
      <dgm:spPr/>
      <dgm:t>
        <a:bodyPr/>
        <a:lstStyle/>
        <a:p>
          <a:endParaRPr lang="en-US" sz="1400" b="1"/>
        </a:p>
      </dgm:t>
    </dgm:pt>
    <dgm:pt modelId="{038E834F-A984-4B30-A642-616FC1117512}" type="sibTrans" cxnId="{5CCCDAB5-BEFF-4818-BD9D-028483F9706B}">
      <dgm:prSet/>
      <dgm:spPr/>
      <dgm:t>
        <a:bodyPr/>
        <a:lstStyle/>
        <a:p>
          <a:endParaRPr lang="en-US" sz="1400" b="1"/>
        </a:p>
      </dgm:t>
    </dgm:pt>
    <dgm:pt modelId="{B8B2E755-63B7-430F-9B0C-2E66391CB03E}">
      <dgm:prSet phldrT="[Text]" custT="1"/>
      <dgm:spPr/>
      <dgm:t>
        <a:bodyPr/>
        <a:lstStyle/>
        <a:p>
          <a:r>
            <a:rPr lang="en-US" sz="1200" b="1" u="sng" dirty="0" smtClean="0">
              <a:solidFill>
                <a:srgbClr val="993300"/>
              </a:solidFill>
            </a:rPr>
            <a:t>NIST SP800-53 </a:t>
          </a:r>
        </a:p>
        <a:p>
          <a:r>
            <a:rPr lang="en-US" sz="1200" b="1" dirty="0" smtClean="0"/>
            <a:t>Security Controls for Federal IS &amp; Organizations</a:t>
          </a:r>
          <a:endParaRPr lang="en-US" sz="1200" b="1" dirty="0"/>
        </a:p>
      </dgm:t>
    </dgm:pt>
    <dgm:pt modelId="{15810ACC-7B45-442D-8805-15E03CD72959}" type="parTrans" cxnId="{A79EC802-9C63-49BE-A771-B6FE252CE515}">
      <dgm:prSet/>
      <dgm:spPr/>
      <dgm:t>
        <a:bodyPr/>
        <a:lstStyle/>
        <a:p>
          <a:endParaRPr lang="en-US" sz="1400" b="1"/>
        </a:p>
      </dgm:t>
    </dgm:pt>
    <dgm:pt modelId="{9E4C34A4-6533-484F-B124-4D1DAD500054}" type="sibTrans" cxnId="{A79EC802-9C63-49BE-A771-B6FE252CE515}">
      <dgm:prSet/>
      <dgm:spPr/>
      <dgm:t>
        <a:bodyPr/>
        <a:lstStyle/>
        <a:p>
          <a:endParaRPr lang="en-US" sz="1400" b="1"/>
        </a:p>
      </dgm:t>
    </dgm:pt>
    <dgm:pt modelId="{444BB343-39A6-4E95-B41B-D24CC6DC502C}">
      <dgm:prSet phldrT="[Text]" custT="1"/>
      <dgm:spPr/>
      <dgm:t>
        <a:bodyPr/>
        <a:lstStyle/>
        <a:p>
          <a:r>
            <a:rPr lang="en-US" sz="1200" b="1" dirty="0" smtClean="0"/>
            <a:t>MARTA BTP</a:t>
          </a:r>
          <a:endParaRPr lang="en-US" sz="1200" b="1" dirty="0"/>
        </a:p>
      </dgm:t>
    </dgm:pt>
    <dgm:pt modelId="{895D2D0C-DB5B-459F-BB52-5E5E468BFD42}" type="parTrans" cxnId="{9900A2AB-6027-4033-B904-122D093797DA}">
      <dgm:prSet/>
      <dgm:spPr/>
      <dgm:t>
        <a:bodyPr/>
        <a:lstStyle/>
        <a:p>
          <a:endParaRPr lang="en-US" sz="1400" b="1"/>
        </a:p>
      </dgm:t>
    </dgm:pt>
    <dgm:pt modelId="{7CD76433-5B93-47C1-9EF7-D283FD3B81A7}" type="sibTrans" cxnId="{9900A2AB-6027-4033-B904-122D093797DA}">
      <dgm:prSet/>
      <dgm:spPr/>
      <dgm:t>
        <a:bodyPr/>
        <a:lstStyle/>
        <a:p>
          <a:endParaRPr lang="en-US" sz="1400" b="1"/>
        </a:p>
      </dgm:t>
    </dgm:pt>
    <dgm:pt modelId="{A5FD8008-7C39-4A18-A1D0-34BB1F8488B1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 smtClean="0"/>
            <a:t>Industrial Control Systems (ICS)</a:t>
          </a:r>
          <a:endParaRPr lang="en-US" sz="1400" b="1" dirty="0"/>
        </a:p>
      </dgm:t>
    </dgm:pt>
    <dgm:pt modelId="{5ED2A36C-B5FC-4A54-A46F-E96816CF1B6C}" type="parTrans" cxnId="{D68473E6-7F9C-48B7-A84A-CE847069B55A}">
      <dgm:prSet/>
      <dgm:spPr/>
      <dgm:t>
        <a:bodyPr/>
        <a:lstStyle/>
        <a:p>
          <a:endParaRPr lang="en-US" sz="1400" b="1"/>
        </a:p>
      </dgm:t>
    </dgm:pt>
    <dgm:pt modelId="{14425E1F-E771-4223-980A-FF773136C46C}" type="sibTrans" cxnId="{D68473E6-7F9C-48B7-A84A-CE847069B55A}">
      <dgm:prSet/>
      <dgm:spPr/>
      <dgm:t>
        <a:bodyPr/>
        <a:lstStyle/>
        <a:p>
          <a:endParaRPr lang="en-US" sz="1400" b="1"/>
        </a:p>
      </dgm:t>
    </dgm:pt>
    <dgm:pt modelId="{2C665704-BA9A-42FA-9F8E-11A23A12332C}">
      <dgm:prSet phldrT="[Text]" custT="1"/>
      <dgm:spPr/>
      <dgm:t>
        <a:bodyPr/>
        <a:lstStyle/>
        <a:p>
          <a:r>
            <a:rPr lang="en-US" sz="1400" b="1" u="sng" dirty="0" smtClean="0">
              <a:solidFill>
                <a:srgbClr val="993300"/>
              </a:solidFill>
            </a:rPr>
            <a:t>NIST SP800-82 </a:t>
          </a:r>
          <a:r>
            <a:rPr lang="en-US" sz="1200" b="1" dirty="0" smtClean="0"/>
            <a:t>Guide to Industrial Control Systems Security</a:t>
          </a:r>
          <a:endParaRPr lang="en-US" sz="1200" b="1" dirty="0"/>
        </a:p>
      </dgm:t>
    </dgm:pt>
    <dgm:pt modelId="{63EA285E-DA0D-4733-AF9A-BAC4AF584104}" type="parTrans" cxnId="{64A4E703-88D0-4C31-A86C-6EA0F7BCA7C5}">
      <dgm:prSet/>
      <dgm:spPr/>
      <dgm:t>
        <a:bodyPr/>
        <a:lstStyle/>
        <a:p>
          <a:endParaRPr lang="en-US" sz="1400" b="1"/>
        </a:p>
      </dgm:t>
    </dgm:pt>
    <dgm:pt modelId="{0FB75852-4411-4490-BDFA-8A3040DDA827}" type="sibTrans" cxnId="{64A4E703-88D0-4C31-A86C-6EA0F7BCA7C5}">
      <dgm:prSet/>
      <dgm:spPr/>
      <dgm:t>
        <a:bodyPr/>
        <a:lstStyle/>
        <a:p>
          <a:endParaRPr lang="en-US" sz="1400" b="1"/>
        </a:p>
      </dgm:t>
    </dgm:pt>
    <dgm:pt modelId="{695F7B72-657E-4198-82D5-628F652CC8C1}">
      <dgm:prSet custT="1"/>
      <dgm:spPr/>
      <dgm:t>
        <a:bodyPr/>
        <a:lstStyle/>
        <a:p>
          <a:r>
            <a:rPr lang="en-US" sz="1200" b="1" dirty="0" smtClean="0"/>
            <a:t>Train Control &amp; SCADA</a:t>
          </a:r>
        </a:p>
        <a:p>
          <a:r>
            <a:rPr lang="en-US" sz="1200" b="1" dirty="0" smtClean="0"/>
            <a:t>(Alstom &amp; ARINC)</a:t>
          </a:r>
          <a:endParaRPr lang="en-US" sz="1200" b="1" dirty="0"/>
        </a:p>
      </dgm:t>
    </dgm:pt>
    <dgm:pt modelId="{3EBFCEDC-9881-477D-9974-A0191483261C}" type="parTrans" cxnId="{046BFBAE-F10E-43CE-9845-F5B2B6B3CF4E}">
      <dgm:prSet/>
      <dgm:spPr/>
      <dgm:t>
        <a:bodyPr/>
        <a:lstStyle/>
        <a:p>
          <a:endParaRPr lang="en-US" sz="1400" b="1"/>
        </a:p>
      </dgm:t>
    </dgm:pt>
    <dgm:pt modelId="{5DFE0211-0CAC-481D-9A2A-32C6F527D209}" type="sibTrans" cxnId="{046BFBAE-F10E-43CE-9845-F5B2B6B3CF4E}">
      <dgm:prSet/>
      <dgm:spPr/>
      <dgm:t>
        <a:bodyPr/>
        <a:lstStyle/>
        <a:p>
          <a:endParaRPr lang="en-US" sz="1400" b="1"/>
        </a:p>
      </dgm:t>
    </dgm:pt>
    <dgm:pt modelId="{7FDCF056-B47C-4028-B578-1B33DC303B20}" type="pres">
      <dgm:prSet presAssocID="{1B78A85A-9879-4D5B-A74D-873E25B54A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21DE36-6D5E-4020-B500-1ACD340D0EF1}" type="pres">
      <dgm:prSet presAssocID="{53B11804-5A63-43D8-A2F7-BFB996E9BB89}" presName="hierRoot1" presStyleCnt="0"/>
      <dgm:spPr/>
    </dgm:pt>
    <dgm:pt modelId="{14C48E42-B98B-41D8-9FE7-D8C91A63D7D0}" type="pres">
      <dgm:prSet presAssocID="{53B11804-5A63-43D8-A2F7-BFB996E9BB89}" presName="composite" presStyleCnt="0"/>
      <dgm:spPr/>
    </dgm:pt>
    <dgm:pt modelId="{285BCE40-FD0A-42EB-85B2-E5CF20DBCDCF}" type="pres">
      <dgm:prSet presAssocID="{53B11804-5A63-43D8-A2F7-BFB996E9BB89}" presName="background" presStyleLbl="node0" presStyleIdx="0" presStyleCnt="1"/>
      <dgm:spPr>
        <a:noFill/>
      </dgm:spPr>
    </dgm:pt>
    <dgm:pt modelId="{9E080929-0CB9-40AC-BF96-A5638D956041}" type="pres">
      <dgm:prSet presAssocID="{53B11804-5A63-43D8-A2F7-BFB996E9BB8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03E6C5-83E0-4007-B263-547D02EA0D7F}" type="pres">
      <dgm:prSet presAssocID="{53B11804-5A63-43D8-A2F7-BFB996E9BB89}" presName="hierChild2" presStyleCnt="0"/>
      <dgm:spPr/>
    </dgm:pt>
    <dgm:pt modelId="{6A5F3C97-305A-4592-9C4A-9028F85F5CC2}" type="pres">
      <dgm:prSet presAssocID="{0D7C2B3D-8615-4144-A73D-459880C4D0A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0B3D181-2E97-4B51-90AF-874022D09C89}" type="pres">
      <dgm:prSet presAssocID="{05DA875C-657E-4BFF-BF31-237F7F808301}" presName="hierRoot2" presStyleCnt="0"/>
      <dgm:spPr/>
    </dgm:pt>
    <dgm:pt modelId="{A64A2B3C-69F0-4DAF-AFA7-891B216717E1}" type="pres">
      <dgm:prSet presAssocID="{05DA875C-657E-4BFF-BF31-237F7F808301}" presName="composite2" presStyleCnt="0"/>
      <dgm:spPr/>
    </dgm:pt>
    <dgm:pt modelId="{130A8BA1-AC66-4E5F-A50E-6C00DB83ED98}" type="pres">
      <dgm:prSet presAssocID="{05DA875C-657E-4BFF-BF31-237F7F808301}" presName="background2" presStyleLbl="node2" presStyleIdx="0" presStyleCnt="2"/>
      <dgm:spPr/>
    </dgm:pt>
    <dgm:pt modelId="{2A609FEA-3B31-41EC-A8C8-CA42C50DDC62}" type="pres">
      <dgm:prSet presAssocID="{05DA875C-657E-4BFF-BF31-237F7F80830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96F4FF-4292-467C-B59A-2DAB7A7F3657}" type="pres">
      <dgm:prSet presAssocID="{05DA875C-657E-4BFF-BF31-237F7F808301}" presName="hierChild3" presStyleCnt="0"/>
      <dgm:spPr/>
    </dgm:pt>
    <dgm:pt modelId="{DCDFFA35-E41A-4CD1-B8F2-6DE60DFA6B94}" type="pres">
      <dgm:prSet presAssocID="{15810ACC-7B45-442D-8805-15E03CD7295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E6C29DF5-2C73-4356-874E-B91EBCAA30CD}" type="pres">
      <dgm:prSet presAssocID="{B8B2E755-63B7-430F-9B0C-2E66391CB03E}" presName="hierRoot3" presStyleCnt="0"/>
      <dgm:spPr/>
    </dgm:pt>
    <dgm:pt modelId="{91A07E2A-56D0-4E74-A2D6-B3B11BE8F30D}" type="pres">
      <dgm:prSet presAssocID="{B8B2E755-63B7-430F-9B0C-2E66391CB03E}" presName="composite3" presStyleCnt="0"/>
      <dgm:spPr/>
    </dgm:pt>
    <dgm:pt modelId="{E73B084C-D6FB-4A8F-9C11-F75548B9E157}" type="pres">
      <dgm:prSet presAssocID="{B8B2E755-63B7-430F-9B0C-2E66391CB03E}" presName="background3" presStyleLbl="node3" presStyleIdx="0" presStyleCnt="4"/>
      <dgm:spPr/>
    </dgm:pt>
    <dgm:pt modelId="{35F197C0-3098-49E4-B2AD-56B0547F96EA}" type="pres">
      <dgm:prSet presAssocID="{B8B2E755-63B7-430F-9B0C-2E66391CB03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7D4796-1525-48C7-AFFB-D98114B3E2DD}" type="pres">
      <dgm:prSet presAssocID="{B8B2E755-63B7-430F-9B0C-2E66391CB03E}" presName="hierChild4" presStyleCnt="0"/>
      <dgm:spPr/>
    </dgm:pt>
    <dgm:pt modelId="{E47A29B0-3624-4D57-92BF-26916D26B4DE}" type="pres">
      <dgm:prSet presAssocID="{895D2D0C-DB5B-459F-BB52-5E5E468BFD4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A60C1F12-CE2E-46C0-874F-79A788474650}" type="pres">
      <dgm:prSet presAssocID="{444BB343-39A6-4E95-B41B-D24CC6DC502C}" presName="hierRoot3" presStyleCnt="0"/>
      <dgm:spPr/>
    </dgm:pt>
    <dgm:pt modelId="{DADF562C-9CAD-4F16-91D3-8D6125DA0359}" type="pres">
      <dgm:prSet presAssocID="{444BB343-39A6-4E95-B41B-D24CC6DC502C}" presName="composite3" presStyleCnt="0"/>
      <dgm:spPr/>
    </dgm:pt>
    <dgm:pt modelId="{D1D51640-18FF-4188-B1CF-A2EE3D81F025}" type="pres">
      <dgm:prSet presAssocID="{444BB343-39A6-4E95-B41B-D24CC6DC502C}" presName="background3" presStyleLbl="node3" presStyleIdx="1" presStyleCnt="4"/>
      <dgm:spPr/>
    </dgm:pt>
    <dgm:pt modelId="{5F331F2B-AAB6-46B5-92FC-9754FA47699E}" type="pres">
      <dgm:prSet presAssocID="{444BB343-39A6-4E95-B41B-D24CC6DC502C}" presName="text3" presStyleLbl="fgAcc3" presStyleIdx="1" presStyleCnt="4" custLinFactNeighborX="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45177E-E7B7-46CD-8F91-917FA6632CC7}" type="pres">
      <dgm:prSet presAssocID="{444BB343-39A6-4E95-B41B-D24CC6DC502C}" presName="hierChild4" presStyleCnt="0"/>
      <dgm:spPr/>
    </dgm:pt>
    <dgm:pt modelId="{160D5C3B-DFFA-4BE9-AF4C-314A3F3F8883}" type="pres">
      <dgm:prSet presAssocID="{5ED2A36C-B5FC-4A54-A46F-E96816CF1B6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50B9AC7-690A-4CD2-BA99-E3E414AB6896}" type="pres">
      <dgm:prSet presAssocID="{A5FD8008-7C39-4A18-A1D0-34BB1F8488B1}" presName="hierRoot2" presStyleCnt="0"/>
      <dgm:spPr/>
    </dgm:pt>
    <dgm:pt modelId="{BBF1437D-6809-4B44-AD49-DFD41D27540F}" type="pres">
      <dgm:prSet presAssocID="{A5FD8008-7C39-4A18-A1D0-34BB1F8488B1}" presName="composite2" presStyleCnt="0"/>
      <dgm:spPr/>
    </dgm:pt>
    <dgm:pt modelId="{AB78E16F-445F-4A49-957E-346A1ED6F9A4}" type="pres">
      <dgm:prSet presAssocID="{A5FD8008-7C39-4A18-A1D0-34BB1F8488B1}" presName="background2" presStyleLbl="node2" presStyleIdx="1" presStyleCnt="2"/>
      <dgm:spPr>
        <a:solidFill>
          <a:srgbClr val="E2C9BF"/>
        </a:solidFill>
      </dgm:spPr>
    </dgm:pt>
    <dgm:pt modelId="{DA99CA03-9411-4C00-8883-E60046492CC3}" type="pres">
      <dgm:prSet presAssocID="{A5FD8008-7C39-4A18-A1D0-34BB1F8488B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22D19-32DE-4767-B2AE-F00E21AF4F2F}" type="pres">
      <dgm:prSet presAssocID="{A5FD8008-7C39-4A18-A1D0-34BB1F8488B1}" presName="hierChild3" presStyleCnt="0"/>
      <dgm:spPr/>
    </dgm:pt>
    <dgm:pt modelId="{88AE2A86-3DDE-40E1-87CA-F9B145A64450}" type="pres">
      <dgm:prSet presAssocID="{63EA285E-DA0D-4733-AF9A-BAC4AF584104}" presName="Name17" presStyleLbl="parChTrans1D3" presStyleIdx="2" presStyleCnt="4"/>
      <dgm:spPr/>
      <dgm:t>
        <a:bodyPr/>
        <a:lstStyle/>
        <a:p>
          <a:endParaRPr lang="en-US"/>
        </a:p>
      </dgm:t>
    </dgm:pt>
    <dgm:pt modelId="{DE3C3535-CC12-4179-8D86-03A86DC0CC61}" type="pres">
      <dgm:prSet presAssocID="{2C665704-BA9A-42FA-9F8E-11A23A12332C}" presName="hierRoot3" presStyleCnt="0"/>
      <dgm:spPr/>
    </dgm:pt>
    <dgm:pt modelId="{A91FCBBF-8A2A-4275-9703-D18220D3C5AC}" type="pres">
      <dgm:prSet presAssocID="{2C665704-BA9A-42FA-9F8E-11A23A12332C}" presName="composite3" presStyleCnt="0"/>
      <dgm:spPr/>
    </dgm:pt>
    <dgm:pt modelId="{A30379E0-62A9-4D26-98F2-48DDD5DB30E5}" type="pres">
      <dgm:prSet presAssocID="{2C665704-BA9A-42FA-9F8E-11A23A12332C}" presName="background3" presStyleLbl="node3" presStyleIdx="2" presStyleCnt="4"/>
      <dgm:spPr>
        <a:solidFill>
          <a:srgbClr val="E2C9BF"/>
        </a:solidFill>
      </dgm:spPr>
    </dgm:pt>
    <dgm:pt modelId="{87F26F1E-1E0A-41DF-9F29-6F739A03A971}" type="pres">
      <dgm:prSet presAssocID="{2C665704-BA9A-42FA-9F8E-11A23A12332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E6346-0A38-4485-97E1-26E93C75CE49}" type="pres">
      <dgm:prSet presAssocID="{2C665704-BA9A-42FA-9F8E-11A23A12332C}" presName="hierChild4" presStyleCnt="0"/>
      <dgm:spPr/>
    </dgm:pt>
    <dgm:pt modelId="{3ED625C3-262E-492C-A043-3DE4710EECF9}" type="pres">
      <dgm:prSet presAssocID="{3EBFCEDC-9881-477D-9974-A0191483261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0DD8EB3-3AA2-4212-853F-0C455C3CDFB2}" type="pres">
      <dgm:prSet presAssocID="{695F7B72-657E-4198-82D5-628F652CC8C1}" presName="hierRoot3" presStyleCnt="0"/>
      <dgm:spPr/>
    </dgm:pt>
    <dgm:pt modelId="{2210A5A4-1A86-4250-80AB-5B2DE0CFDA81}" type="pres">
      <dgm:prSet presAssocID="{695F7B72-657E-4198-82D5-628F652CC8C1}" presName="composite3" presStyleCnt="0"/>
      <dgm:spPr/>
    </dgm:pt>
    <dgm:pt modelId="{E2868B5C-9232-47BF-88DE-E4434AE2AD09}" type="pres">
      <dgm:prSet presAssocID="{695F7B72-657E-4198-82D5-628F652CC8C1}" presName="background3" presStyleLbl="node3" presStyleIdx="3" presStyleCnt="4"/>
      <dgm:spPr>
        <a:solidFill>
          <a:srgbClr val="E2C9BF"/>
        </a:solidFill>
      </dgm:spPr>
    </dgm:pt>
    <dgm:pt modelId="{1D747E87-FC53-4549-9F1E-DF3CF93B0014}" type="pres">
      <dgm:prSet presAssocID="{695F7B72-657E-4198-82D5-628F652CC8C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D9C8B9-5864-44A7-9923-FEB53C3F055D}" type="pres">
      <dgm:prSet presAssocID="{695F7B72-657E-4198-82D5-628F652CC8C1}" presName="hierChild4" presStyleCnt="0"/>
      <dgm:spPr/>
    </dgm:pt>
  </dgm:ptLst>
  <dgm:cxnLst>
    <dgm:cxn modelId="{A7B23574-3482-493D-ABC2-C02EC9FF9BF2}" type="presOf" srcId="{695F7B72-657E-4198-82D5-628F652CC8C1}" destId="{1D747E87-FC53-4549-9F1E-DF3CF93B0014}" srcOrd="0" destOrd="0" presId="urn:microsoft.com/office/officeart/2005/8/layout/hierarchy1"/>
    <dgm:cxn modelId="{9900A2AB-6027-4033-B904-122D093797DA}" srcId="{05DA875C-657E-4BFF-BF31-237F7F808301}" destId="{444BB343-39A6-4E95-B41B-D24CC6DC502C}" srcOrd="1" destOrd="0" parTransId="{895D2D0C-DB5B-459F-BB52-5E5E468BFD42}" sibTransId="{7CD76433-5B93-47C1-9EF7-D283FD3B81A7}"/>
    <dgm:cxn modelId="{B92898C3-0269-4A0C-9A8B-0183F5AB81CC}" type="presOf" srcId="{1B78A85A-9879-4D5B-A74D-873E25B54A2E}" destId="{7FDCF056-B47C-4028-B578-1B33DC303B20}" srcOrd="0" destOrd="0" presId="urn:microsoft.com/office/officeart/2005/8/layout/hierarchy1"/>
    <dgm:cxn modelId="{3B25A58F-7D06-4707-972F-B87E6A7A4C0E}" type="presOf" srcId="{895D2D0C-DB5B-459F-BB52-5E5E468BFD42}" destId="{E47A29B0-3624-4D57-92BF-26916D26B4DE}" srcOrd="0" destOrd="0" presId="urn:microsoft.com/office/officeart/2005/8/layout/hierarchy1"/>
    <dgm:cxn modelId="{1B32F214-7607-4DDA-8A27-4EE74087128E}" type="presOf" srcId="{15810ACC-7B45-442D-8805-15E03CD72959}" destId="{DCDFFA35-E41A-4CD1-B8F2-6DE60DFA6B94}" srcOrd="0" destOrd="0" presId="urn:microsoft.com/office/officeart/2005/8/layout/hierarchy1"/>
    <dgm:cxn modelId="{BD64730B-906C-4FD8-81A4-7FE91757D3CE}" type="presOf" srcId="{2C665704-BA9A-42FA-9F8E-11A23A12332C}" destId="{87F26F1E-1E0A-41DF-9F29-6F739A03A971}" srcOrd="0" destOrd="0" presId="urn:microsoft.com/office/officeart/2005/8/layout/hierarchy1"/>
    <dgm:cxn modelId="{8AB54EE3-1DDD-4B56-A46E-50768E063657}" type="presOf" srcId="{B8B2E755-63B7-430F-9B0C-2E66391CB03E}" destId="{35F197C0-3098-49E4-B2AD-56B0547F96EA}" srcOrd="0" destOrd="0" presId="urn:microsoft.com/office/officeart/2005/8/layout/hierarchy1"/>
    <dgm:cxn modelId="{64A4E703-88D0-4C31-A86C-6EA0F7BCA7C5}" srcId="{A5FD8008-7C39-4A18-A1D0-34BB1F8488B1}" destId="{2C665704-BA9A-42FA-9F8E-11A23A12332C}" srcOrd="0" destOrd="0" parTransId="{63EA285E-DA0D-4733-AF9A-BAC4AF584104}" sibTransId="{0FB75852-4411-4490-BDFA-8A3040DDA827}"/>
    <dgm:cxn modelId="{DBD171EF-9FCF-4843-B829-4ACF2A4983CC}" srcId="{1B78A85A-9879-4D5B-A74D-873E25B54A2E}" destId="{53B11804-5A63-43D8-A2F7-BFB996E9BB89}" srcOrd="0" destOrd="0" parTransId="{A5248833-1704-4689-966C-6CE0A9547950}" sibTransId="{634C2483-0577-4954-8963-3C43DDBE93F6}"/>
    <dgm:cxn modelId="{3E2F665C-B7E5-4055-982F-8EF03C612C0F}" type="presOf" srcId="{3EBFCEDC-9881-477D-9974-A0191483261C}" destId="{3ED625C3-262E-492C-A043-3DE4710EECF9}" srcOrd="0" destOrd="0" presId="urn:microsoft.com/office/officeart/2005/8/layout/hierarchy1"/>
    <dgm:cxn modelId="{A79EC802-9C63-49BE-A771-B6FE252CE515}" srcId="{05DA875C-657E-4BFF-BF31-237F7F808301}" destId="{B8B2E755-63B7-430F-9B0C-2E66391CB03E}" srcOrd="0" destOrd="0" parTransId="{15810ACC-7B45-442D-8805-15E03CD72959}" sibTransId="{9E4C34A4-6533-484F-B124-4D1DAD500054}"/>
    <dgm:cxn modelId="{5CCCDAB5-BEFF-4818-BD9D-028483F9706B}" srcId="{53B11804-5A63-43D8-A2F7-BFB996E9BB89}" destId="{05DA875C-657E-4BFF-BF31-237F7F808301}" srcOrd="0" destOrd="0" parTransId="{0D7C2B3D-8615-4144-A73D-459880C4D0AB}" sibTransId="{038E834F-A984-4B30-A642-616FC1117512}"/>
    <dgm:cxn modelId="{980A7F1F-2310-4CFF-9953-60611D637AFE}" type="presOf" srcId="{0D7C2B3D-8615-4144-A73D-459880C4D0AB}" destId="{6A5F3C97-305A-4592-9C4A-9028F85F5CC2}" srcOrd="0" destOrd="0" presId="urn:microsoft.com/office/officeart/2005/8/layout/hierarchy1"/>
    <dgm:cxn modelId="{0CB01A1C-A93B-4FE6-8A9F-57449386F79D}" type="presOf" srcId="{63EA285E-DA0D-4733-AF9A-BAC4AF584104}" destId="{88AE2A86-3DDE-40E1-87CA-F9B145A64450}" srcOrd="0" destOrd="0" presId="urn:microsoft.com/office/officeart/2005/8/layout/hierarchy1"/>
    <dgm:cxn modelId="{6D2D8035-FD73-4DDC-96B4-F2BE5642AB4B}" type="presOf" srcId="{05DA875C-657E-4BFF-BF31-237F7F808301}" destId="{2A609FEA-3B31-41EC-A8C8-CA42C50DDC62}" srcOrd="0" destOrd="0" presId="urn:microsoft.com/office/officeart/2005/8/layout/hierarchy1"/>
    <dgm:cxn modelId="{046BFBAE-F10E-43CE-9845-F5B2B6B3CF4E}" srcId="{A5FD8008-7C39-4A18-A1D0-34BB1F8488B1}" destId="{695F7B72-657E-4198-82D5-628F652CC8C1}" srcOrd="1" destOrd="0" parTransId="{3EBFCEDC-9881-477D-9974-A0191483261C}" sibTransId="{5DFE0211-0CAC-481D-9A2A-32C6F527D209}"/>
    <dgm:cxn modelId="{D68473E6-7F9C-48B7-A84A-CE847069B55A}" srcId="{53B11804-5A63-43D8-A2F7-BFB996E9BB89}" destId="{A5FD8008-7C39-4A18-A1D0-34BB1F8488B1}" srcOrd="1" destOrd="0" parTransId="{5ED2A36C-B5FC-4A54-A46F-E96816CF1B6C}" sibTransId="{14425E1F-E771-4223-980A-FF773136C46C}"/>
    <dgm:cxn modelId="{C2EBC951-645A-4ED8-B8B8-04A993F9BE73}" type="presOf" srcId="{53B11804-5A63-43D8-A2F7-BFB996E9BB89}" destId="{9E080929-0CB9-40AC-BF96-A5638D956041}" srcOrd="0" destOrd="0" presId="urn:microsoft.com/office/officeart/2005/8/layout/hierarchy1"/>
    <dgm:cxn modelId="{82D617C5-9AE7-4EFB-8B0B-B612E9DB93ED}" type="presOf" srcId="{5ED2A36C-B5FC-4A54-A46F-E96816CF1B6C}" destId="{160D5C3B-DFFA-4BE9-AF4C-314A3F3F8883}" srcOrd="0" destOrd="0" presId="urn:microsoft.com/office/officeart/2005/8/layout/hierarchy1"/>
    <dgm:cxn modelId="{924F341C-4004-4E9B-8B18-28E0F0132478}" type="presOf" srcId="{A5FD8008-7C39-4A18-A1D0-34BB1F8488B1}" destId="{DA99CA03-9411-4C00-8883-E60046492CC3}" srcOrd="0" destOrd="0" presId="urn:microsoft.com/office/officeart/2005/8/layout/hierarchy1"/>
    <dgm:cxn modelId="{ED2AD27B-7F59-4238-A3A4-760676EE911D}" type="presOf" srcId="{444BB343-39A6-4E95-B41B-D24CC6DC502C}" destId="{5F331F2B-AAB6-46B5-92FC-9754FA47699E}" srcOrd="0" destOrd="0" presId="urn:microsoft.com/office/officeart/2005/8/layout/hierarchy1"/>
    <dgm:cxn modelId="{00AFC35D-8D09-447E-B93B-378C04CEB546}" type="presParOf" srcId="{7FDCF056-B47C-4028-B578-1B33DC303B20}" destId="{C821DE36-6D5E-4020-B500-1ACD340D0EF1}" srcOrd="0" destOrd="0" presId="urn:microsoft.com/office/officeart/2005/8/layout/hierarchy1"/>
    <dgm:cxn modelId="{0A9BEAEF-1F59-4852-B44E-3B93C6CDA410}" type="presParOf" srcId="{C821DE36-6D5E-4020-B500-1ACD340D0EF1}" destId="{14C48E42-B98B-41D8-9FE7-D8C91A63D7D0}" srcOrd="0" destOrd="0" presId="urn:microsoft.com/office/officeart/2005/8/layout/hierarchy1"/>
    <dgm:cxn modelId="{4F68214F-5B7D-48AA-9D8A-41BB81CE92DB}" type="presParOf" srcId="{14C48E42-B98B-41D8-9FE7-D8C91A63D7D0}" destId="{285BCE40-FD0A-42EB-85B2-E5CF20DBCDCF}" srcOrd="0" destOrd="0" presId="urn:microsoft.com/office/officeart/2005/8/layout/hierarchy1"/>
    <dgm:cxn modelId="{AE816048-2D6A-4ACB-9E30-A3D5CFF3E168}" type="presParOf" srcId="{14C48E42-B98B-41D8-9FE7-D8C91A63D7D0}" destId="{9E080929-0CB9-40AC-BF96-A5638D956041}" srcOrd="1" destOrd="0" presId="urn:microsoft.com/office/officeart/2005/8/layout/hierarchy1"/>
    <dgm:cxn modelId="{AF4BB524-4ECB-401F-90C2-4DB6DAAFA6AF}" type="presParOf" srcId="{C821DE36-6D5E-4020-B500-1ACD340D0EF1}" destId="{B703E6C5-83E0-4007-B263-547D02EA0D7F}" srcOrd="1" destOrd="0" presId="urn:microsoft.com/office/officeart/2005/8/layout/hierarchy1"/>
    <dgm:cxn modelId="{7509DD7E-505E-4DDF-97FC-C023F724BE1F}" type="presParOf" srcId="{B703E6C5-83E0-4007-B263-547D02EA0D7F}" destId="{6A5F3C97-305A-4592-9C4A-9028F85F5CC2}" srcOrd="0" destOrd="0" presId="urn:microsoft.com/office/officeart/2005/8/layout/hierarchy1"/>
    <dgm:cxn modelId="{3093F5A5-9C0B-4A29-B6A1-2F63903657ED}" type="presParOf" srcId="{B703E6C5-83E0-4007-B263-547D02EA0D7F}" destId="{C0B3D181-2E97-4B51-90AF-874022D09C89}" srcOrd="1" destOrd="0" presId="urn:microsoft.com/office/officeart/2005/8/layout/hierarchy1"/>
    <dgm:cxn modelId="{44A3B16E-8E5B-4679-B072-90CB6F794D74}" type="presParOf" srcId="{C0B3D181-2E97-4B51-90AF-874022D09C89}" destId="{A64A2B3C-69F0-4DAF-AFA7-891B216717E1}" srcOrd="0" destOrd="0" presId="urn:microsoft.com/office/officeart/2005/8/layout/hierarchy1"/>
    <dgm:cxn modelId="{CFD6D65D-53E6-4D88-9CC9-486024C74CB1}" type="presParOf" srcId="{A64A2B3C-69F0-4DAF-AFA7-891B216717E1}" destId="{130A8BA1-AC66-4E5F-A50E-6C00DB83ED98}" srcOrd="0" destOrd="0" presId="urn:microsoft.com/office/officeart/2005/8/layout/hierarchy1"/>
    <dgm:cxn modelId="{56CC1B9A-94DB-41D9-A6F2-6C5761AC2881}" type="presParOf" srcId="{A64A2B3C-69F0-4DAF-AFA7-891B216717E1}" destId="{2A609FEA-3B31-41EC-A8C8-CA42C50DDC62}" srcOrd="1" destOrd="0" presId="urn:microsoft.com/office/officeart/2005/8/layout/hierarchy1"/>
    <dgm:cxn modelId="{7DC140D8-0422-4E27-B844-B7DE9385AF6D}" type="presParOf" srcId="{C0B3D181-2E97-4B51-90AF-874022D09C89}" destId="{3096F4FF-4292-467C-B59A-2DAB7A7F3657}" srcOrd="1" destOrd="0" presId="urn:microsoft.com/office/officeart/2005/8/layout/hierarchy1"/>
    <dgm:cxn modelId="{AD076EB6-2E38-43DB-8E29-590A060AE9F9}" type="presParOf" srcId="{3096F4FF-4292-467C-B59A-2DAB7A7F3657}" destId="{DCDFFA35-E41A-4CD1-B8F2-6DE60DFA6B94}" srcOrd="0" destOrd="0" presId="urn:microsoft.com/office/officeart/2005/8/layout/hierarchy1"/>
    <dgm:cxn modelId="{5A596C7C-0EA7-454E-BB3F-8495CC306C7C}" type="presParOf" srcId="{3096F4FF-4292-467C-B59A-2DAB7A7F3657}" destId="{E6C29DF5-2C73-4356-874E-B91EBCAA30CD}" srcOrd="1" destOrd="0" presId="urn:microsoft.com/office/officeart/2005/8/layout/hierarchy1"/>
    <dgm:cxn modelId="{1937F0EB-54A4-4E62-BCF6-3DE0BCE763A9}" type="presParOf" srcId="{E6C29DF5-2C73-4356-874E-B91EBCAA30CD}" destId="{91A07E2A-56D0-4E74-A2D6-B3B11BE8F30D}" srcOrd="0" destOrd="0" presId="urn:microsoft.com/office/officeart/2005/8/layout/hierarchy1"/>
    <dgm:cxn modelId="{E900523C-FA8B-4216-B0A2-B7CBE09F321C}" type="presParOf" srcId="{91A07E2A-56D0-4E74-A2D6-B3B11BE8F30D}" destId="{E73B084C-D6FB-4A8F-9C11-F75548B9E157}" srcOrd="0" destOrd="0" presId="urn:microsoft.com/office/officeart/2005/8/layout/hierarchy1"/>
    <dgm:cxn modelId="{F0D23342-72D6-4822-9077-225B2CE215F0}" type="presParOf" srcId="{91A07E2A-56D0-4E74-A2D6-B3B11BE8F30D}" destId="{35F197C0-3098-49E4-B2AD-56B0547F96EA}" srcOrd="1" destOrd="0" presId="urn:microsoft.com/office/officeart/2005/8/layout/hierarchy1"/>
    <dgm:cxn modelId="{61FE8486-D58C-43E9-AB1A-504F20658208}" type="presParOf" srcId="{E6C29DF5-2C73-4356-874E-B91EBCAA30CD}" destId="{7B7D4796-1525-48C7-AFFB-D98114B3E2DD}" srcOrd="1" destOrd="0" presId="urn:microsoft.com/office/officeart/2005/8/layout/hierarchy1"/>
    <dgm:cxn modelId="{C114BC19-9062-4684-BC71-604549017241}" type="presParOf" srcId="{3096F4FF-4292-467C-B59A-2DAB7A7F3657}" destId="{E47A29B0-3624-4D57-92BF-26916D26B4DE}" srcOrd="2" destOrd="0" presId="urn:microsoft.com/office/officeart/2005/8/layout/hierarchy1"/>
    <dgm:cxn modelId="{18B70CE0-7F45-4498-92E7-E8D0A53FE376}" type="presParOf" srcId="{3096F4FF-4292-467C-B59A-2DAB7A7F3657}" destId="{A60C1F12-CE2E-46C0-874F-79A788474650}" srcOrd="3" destOrd="0" presId="urn:microsoft.com/office/officeart/2005/8/layout/hierarchy1"/>
    <dgm:cxn modelId="{86A0CDBD-53EA-4E13-B5C8-CFD0F1F8B630}" type="presParOf" srcId="{A60C1F12-CE2E-46C0-874F-79A788474650}" destId="{DADF562C-9CAD-4F16-91D3-8D6125DA0359}" srcOrd="0" destOrd="0" presId="urn:microsoft.com/office/officeart/2005/8/layout/hierarchy1"/>
    <dgm:cxn modelId="{D08C6EB5-AF2C-4089-B845-AEB75598B1F7}" type="presParOf" srcId="{DADF562C-9CAD-4F16-91D3-8D6125DA0359}" destId="{D1D51640-18FF-4188-B1CF-A2EE3D81F025}" srcOrd="0" destOrd="0" presId="urn:microsoft.com/office/officeart/2005/8/layout/hierarchy1"/>
    <dgm:cxn modelId="{A0AC8B74-3F4E-4F18-A703-0373E1034F3C}" type="presParOf" srcId="{DADF562C-9CAD-4F16-91D3-8D6125DA0359}" destId="{5F331F2B-AAB6-46B5-92FC-9754FA47699E}" srcOrd="1" destOrd="0" presId="urn:microsoft.com/office/officeart/2005/8/layout/hierarchy1"/>
    <dgm:cxn modelId="{E5C51356-A01E-4E14-BBBD-32805913282D}" type="presParOf" srcId="{A60C1F12-CE2E-46C0-874F-79A788474650}" destId="{E045177E-E7B7-46CD-8F91-917FA6632CC7}" srcOrd="1" destOrd="0" presId="urn:microsoft.com/office/officeart/2005/8/layout/hierarchy1"/>
    <dgm:cxn modelId="{453133FD-7FB0-482D-9B99-77BA291C083A}" type="presParOf" srcId="{B703E6C5-83E0-4007-B263-547D02EA0D7F}" destId="{160D5C3B-DFFA-4BE9-AF4C-314A3F3F8883}" srcOrd="2" destOrd="0" presId="urn:microsoft.com/office/officeart/2005/8/layout/hierarchy1"/>
    <dgm:cxn modelId="{48D5DD93-B222-4578-87B1-47F59702D39B}" type="presParOf" srcId="{B703E6C5-83E0-4007-B263-547D02EA0D7F}" destId="{C50B9AC7-690A-4CD2-BA99-E3E414AB6896}" srcOrd="3" destOrd="0" presId="urn:microsoft.com/office/officeart/2005/8/layout/hierarchy1"/>
    <dgm:cxn modelId="{D978351D-53B8-48C0-A537-4949A2FBD5B6}" type="presParOf" srcId="{C50B9AC7-690A-4CD2-BA99-E3E414AB6896}" destId="{BBF1437D-6809-4B44-AD49-DFD41D27540F}" srcOrd="0" destOrd="0" presId="urn:microsoft.com/office/officeart/2005/8/layout/hierarchy1"/>
    <dgm:cxn modelId="{CD348063-19BE-43E5-9D3A-D3ACA62773C0}" type="presParOf" srcId="{BBF1437D-6809-4B44-AD49-DFD41D27540F}" destId="{AB78E16F-445F-4A49-957E-346A1ED6F9A4}" srcOrd="0" destOrd="0" presId="urn:microsoft.com/office/officeart/2005/8/layout/hierarchy1"/>
    <dgm:cxn modelId="{99444B2B-9FC6-48AE-8E03-402686BD059F}" type="presParOf" srcId="{BBF1437D-6809-4B44-AD49-DFD41D27540F}" destId="{DA99CA03-9411-4C00-8883-E60046492CC3}" srcOrd="1" destOrd="0" presId="urn:microsoft.com/office/officeart/2005/8/layout/hierarchy1"/>
    <dgm:cxn modelId="{AA798D92-2A8B-4A69-A4DF-FA40311B3723}" type="presParOf" srcId="{C50B9AC7-690A-4CD2-BA99-E3E414AB6896}" destId="{24A22D19-32DE-4767-B2AE-F00E21AF4F2F}" srcOrd="1" destOrd="0" presId="urn:microsoft.com/office/officeart/2005/8/layout/hierarchy1"/>
    <dgm:cxn modelId="{7DB8582D-61EE-4659-8479-9DD5DDBD6F96}" type="presParOf" srcId="{24A22D19-32DE-4767-B2AE-F00E21AF4F2F}" destId="{88AE2A86-3DDE-40E1-87CA-F9B145A64450}" srcOrd="0" destOrd="0" presId="urn:microsoft.com/office/officeart/2005/8/layout/hierarchy1"/>
    <dgm:cxn modelId="{FA2D9979-8D4F-449E-99F8-224EAEA97539}" type="presParOf" srcId="{24A22D19-32DE-4767-B2AE-F00E21AF4F2F}" destId="{DE3C3535-CC12-4179-8D86-03A86DC0CC61}" srcOrd="1" destOrd="0" presId="urn:microsoft.com/office/officeart/2005/8/layout/hierarchy1"/>
    <dgm:cxn modelId="{3C78414E-6E47-44B4-97BA-8B9CE3468227}" type="presParOf" srcId="{DE3C3535-CC12-4179-8D86-03A86DC0CC61}" destId="{A91FCBBF-8A2A-4275-9703-D18220D3C5AC}" srcOrd="0" destOrd="0" presId="urn:microsoft.com/office/officeart/2005/8/layout/hierarchy1"/>
    <dgm:cxn modelId="{2FCDCB36-05FC-43AB-8AAB-6DB04216CF64}" type="presParOf" srcId="{A91FCBBF-8A2A-4275-9703-D18220D3C5AC}" destId="{A30379E0-62A9-4D26-98F2-48DDD5DB30E5}" srcOrd="0" destOrd="0" presId="urn:microsoft.com/office/officeart/2005/8/layout/hierarchy1"/>
    <dgm:cxn modelId="{7B573943-E1CF-48B5-90D7-45AE290E31BA}" type="presParOf" srcId="{A91FCBBF-8A2A-4275-9703-D18220D3C5AC}" destId="{87F26F1E-1E0A-41DF-9F29-6F739A03A971}" srcOrd="1" destOrd="0" presId="urn:microsoft.com/office/officeart/2005/8/layout/hierarchy1"/>
    <dgm:cxn modelId="{886F3442-217F-4517-A834-55DC5FD440C4}" type="presParOf" srcId="{DE3C3535-CC12-4179-8D86-03A86DC0CC61}" destId="{481E6346-0A38-4485-97E1-26E93C75CE49}" srcOrd="1" destOrd="0" presId="urn:microsoft.com/office/officeart/2005/8/layout/hierarchy1"/>
    <dgm:cxn modelId="{185A47D6-125D-4B00-AD0C-BD07D15F5346}" type="presParOf" srcId="{24A22D19-32DE-4767-B2AE-F00E21AF4F2F}" destId="{3ED625C3-262E-492C-A043-3DE4710EECF9}" srcOrd="2" destOrd="0" presId="urn:microsoft.com/office/officeart/2005/8/layout/hierarchy1"/>
    <dgm:cxn modelId="{3C1B9DF0-81D9-4B30-A635-407D65561790}" type="presParOf" srcId="{24A22D19-32DE-4767-B2AE-F00E21AF4F2F}" destId="{10DD8EB3-3AA2-4212-853F-0C455C3CDFB2}" srcOrd="3" destOrd="0" presId="urn:microsoft.com/office/officeart/2005/8/layout/hierarchy1"/>
    <dgm:cxn modelId="{C6E238D2-43A5-4D1B-976D-239243C9B2F6}" type="presParOf" srcId="{10DD8EB3-3AA2-4212-853F-0C455C3CDFB2}" destId="{2210A5A4-1A86-4250-80AB-5B2DE0CFDA81}" srcOrd="0" destOrd="0" presId="urn:microsoft.com/office/officeart/2005/8/layout/hierarchy1"/>
    <dgm:cxn modelId="{C4328E0A-2A06-4DB3-B56B-B396FFACF1E6}" type="presParOf" srcId="{2210A5A4-1A86-4250-80AB-5B2DE0CFDA81}" destId="{E2868B5C-9232-47BF-88DE-E4434AE2AD09}" srcOrd="0" destOrd="0" presId="urn:microsoft.com/office/officeart/2005/8/layout/hierarchy1"/>
    <dgm:cxn modelId="{1AD4AD33-C06E-4036-9199-C6AF5AE96323}" type="presParOf" srcId="{2210A5A4-1A86-4250-80AB-5B2DE0CFDA81}" destId="{1D747E87-FC53-4549-9F1E-DF3CF93B0014}" srcOrd="1" destOrd="0" presId="urn:microsoft.com/office/officeart/2005/8/layout/hierarchy1"/>
    <dgm:cxn modelId="{C681EC29-688B-4407-9A98-E8F4D008E2D9}" type="presParOf" srcId="{10DD8EB3-3AA2-4212-853F-0C455C3CDFB2}" destId="{08D9C8B9-5864-44A7-9923-FEB53C3F05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25C3-262E-492C-A043-3DE4710EECF9}">
      <dsp:nvSpPr>
        <dsp:cNvPr id="0" name=""/>
        <dsp:cNvSpPr/>
      </dsp:nvSpPr>
      <dsp:spPr>
        <a:xfrm>
          <a:off x="4921051" y="2423643"/>
          <a:ext cx="845472" cy="402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02"/>
              </a:lnTo>
              <a:lnTo>
                <a:pt x="845472" y="274202"/>
              </a:lnTo>
              <a:lnTo>
                <a:pt x="845472" y="40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E2A86-3DDE-40E1-87CA-F9B145A64450}">
      <dsp:nvSpPr>
        <dsp:cNvPr id="0" name=""/>
        <dsp:cNvSpPr/>
      </dsp:nvSpPr>
      <dsp:spPr>
        <a:xfrm>
          <a:off x="4075579" y="2423643"/>
          <a:ext cx="845472" cy="402368"/>
        </a:xfrm>
        <a:custGeom>
          <a:avLst/>
          <a:gdLst/>
          <a:ahLst/>
          <a:cxnLst/>
          <a:rect l="0" t="0" r="0" b="0"/>
          <a:pathLst>
            <a:path>
              <a:moveTo>
                <a:pt x="845472" y="0"/>
              </a:moveTo>
              <a:lnTo>
                <a:pt x="845472" y="274202"/>
              </a:lnTo>
              <a:lnTo>
                <a:pt x="0" y="274202"/>
              </a:lnTo>
              <a:lnTo>
                <a:pt x="0" y="40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D5C3B-DFFA-4BE9-AF4C-314A3F3F8883}">
      <dsp:nvSpPr>
        <dsp:cNvPr id="0" name=""/>
        <dsp:cNvSpPr/>
      </dsp:nvSpPr>
      <dsp:spPr>
        <a:xfrm>
          <a:off x="3230106" y="1142752"/>
          <a:ext cx="1690945" cy="402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02"/>
              </a:lnTo>
              <a:lnTo>
                <a:pt x="1690945" y="274202"/>
              </a:lnTo>
              <a:lnTo>
                <a:pt x="1690945" y="402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A29B0-3624-4D57-92BF-26916D26B4DE}">
      <dsp:nvSpPr>
        <dsp:cNvPr id="0" name=""/>
        <dsp:cNvSpPr/>
      </dsp:nvSpPr>
      <dsp:spPr>
        <a:xfrm>
          <a:off x="1539160" y="2423643"/>
          <a:ext cx="858034" cy="402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02"/>
              </a:lnTo>
              <a:lnTo>
                <a:pt x="858034" y="274202"/>
              </a:lnTo>
              <a:lnTo>
                <a:pt x="858034" y="40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FA35-E41A-4CD1-B8F2-6DE60DFA6B94}">
      <dsp:nvSpPr>
        <dsp:cNvPr id="0" name=""/>
        <dsp:cNvSpPr/>
      </dsp:nvSpPr>
      <dsp:spPr>
        <a:xfrm>
          <a:off x="693688" y="2423643"/>
          <a:ext cx="845472" cy="402368"/>
        </a:xfrm>
        <a:custGeom>
          <a:avLst/>
          <a:gdLst/>
          <a:ahLst/>
          <a:cxnLst/>
          <a:rect l="0" t="0" r="0" b="0"/>
          <a:pathLst>
            <a:path>
              <a:moveTo>
                <a:pt x="845472" y="0"/>
              </a:moveTo>
              <a:lnTo>
                <a:pt x="845472" y="274202"/>
              </a:lnTo>
              <a:lnTo>
                <a:pt x="0" y="274202"/>
              </a:lnTo>
              <a:lnTo>
                <a:pt x="0" y="40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F3C97-305A-4592-9C4A-9028F85F5CC2}">
      <dsp:nvSpPr>
        <dsp:cNvPr id="0" name=""/>
        <dsp:cNvSpPr/>
      </dsp:nvSpPr>
      <dsp:spPr>
        <a:xfrm>
          <a:off x="1539160" y="1142752"/>
          <a:ext cx="1690945" cy="402368"/>
        </a:xfrm>
        <a:custGeom>
          <a:avLst/>
          <a:gdLst/>
          <a:ahLst/>
          <a:cxnLst/>
          <a:rect l="0" t="0" r="0" b="0"/>
          <a:pathLst>
            <a:path>
              <a:moveTo>
                <a:pt x="1690945" y="0"/>
              </a:moveTo>
              <a:lnTo>
                <a:pt x="1690945" y="274202"/>
              </a:lnTo>
              <a:lnTo>
                <a:pt x="0" y="274202"/>
              </a:lnTo>
              <a:lnTo>
                <a:pt x="0" y="402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BCE40-FD0A-42EB-85B2-E5CF20DBCDCF}">
      <dsp:nvSpPr>
        <dsp:cNvPr id="0" name=""/>
        <dsp:cNvSpPr/>
      </dsp:nvSpPr>
      <dsp:spPr>
        <a:xfrm>
          <a:off x="2538355" y="264229"/>
          <a:ext cx="1383500" cy="87852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080929-0CB9-40AC-BF96-A5638D956041}">
      <dsp:nvSpPr>
        <dsp:cNvPr id="0" name=""/>
        <dsp:cNvSpPr/>
      </dsp:nvSpPr>
      <dsp:spPr>
        <a:xfrm>
          <a:off x="2692078" y="410265"/>
          <a:ext cx="1383500" cy="87852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CSET 4.1  Onsite Consultation and Self Evaluation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17809" y="435996"/>
        <a:ext cx="1332038" cy="827061"/>
      </dsp:txXfrm>
    </dsp:sp>
    <dsp:sp modelId="{130A8BA1-AC66-4E5F-A50E-6C00DB83ED98}">
      <dsp:nvSpPr>
        <dsp:cNvPr id="0" name=""/>
        <dsp:cNvSpPr/>
      </dsp:nvSpPr>
      <dsp:spPr>
        <a:xfrm>
          <a:off x="847410" y="1545120"/>
          <a:ext cx="1383500" cy="878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609FEA-3B31-41EC-A8C8-CA42C50DDC62}">
      <dsp:nvSpPr>
        <dsp:cNvPr id="0" name=""/>
        <dsp:cNvSpPr/>
      </dsp:nvSpPr>
      <dsp:spPr>
        <a:xfrm>
          <a:off x="1001132" y="1691156"/>
          <a:ext cx="1383500" cy="878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IT &amp; Enterprise Network Evaluation</a:t>
          </a:r>
          <a:endParaRPr lang="en-US" sz="1400" b="1" kern="1200" dirty="0"/>
        </a:p>
      </dsp:txBody>
      <dsp:txXfrm>
        <a:off x="1026863" y="1716887"/>
        <a:ext cx="1332038" cy="827061"/>
      </dsp:txXfrm>
    </dsp:sp>
    <dsp:sp modelId="{E73B084C-D6FB-4A8F-9C11-F75548B9E157}">
      <dsp:nvSpPr>
        <dsp:cNvPr id="0" name=""/>
        <dsp:cNvSpPr/>
      </dsp:nvSpPr>
      <dsp:spPr>
        <a:xfrm>
          <a:off x="1937" y="2826011"/>
          <a:ext cx="1383500" cy="878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F197C0-3098-49E4-B2AD-56B0547F96EA}">
      <dsp:nvSpPr>
        <dsp:cNvPr id="0" name=""/>
        <dsp:cNvSpPr/>
      </dsp:nvSpPr>
      <dsp:spPr>
        <a:xfrm>
          <a:off x="155659" y="2972047"/>
          <a:ext cx="1383500" cy="878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>
              <a:solidFill>
                <a:srgbClr val="993300"/>
              </a:solidFill>
            </a:rPr>
            <a:t>NIST SP800-53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Security Controls for Federal IS &amp; Organizations</a:t>
          </a:r>
          <a:endParaRPr lang="en-US" sz="1200" b="1" kern="1200" dirty="0"/>
        </a:p>
      </dsp:txBody>
      <dsp:txXfrm>
        <a:off x="181390" y="2997778"/>
        <a:ext cx="1332038" cy="827061"/>
      </dsp:txXfrm>
    </dsp:sp>
    <dsp:sp modelId="{D1D51640-18FF-4188-B1CF-A2EE3D81F025}">
      <dsp:nvSpPr>
        <dsp:cNvPr id="0" name=""/>
        <dsp:cNvSpPr/>
      </dsp:nvSpPr>
      <dsp:spPr>
        <a:xfrm>
          <a:off x="1705445" y="2826011"/>
          <a:ext cx="1383500" cy="878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31F2B-AAB6-46B5-92FC-9754FA47699E}">
      <dsp:nvSpPr>
        <dsp:cNvPr id="0" name=""/>
        <dsp:cNvSpPr/>
      </dsp:nvSpPr>
      <dsp:spPr>
        <a:xfrm>
          <a:off x="1859167" y="2972047"/>
          <a:ext cx="1383500" cy="878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MARTA BTP</a:t>
          </a:r>
          <a:endParaRPr lang="en-US" sz="1200" b="1" kern="1200" dirty="0"/>
        </a:p>
      </dsp:txBody>
      <dsp:txXfrm>
        <a:off x="1884898" y="2997778"/>
        <a:ext cx="1332038" cy="827061"/>
      </dsp:txXfrm>
    </dsp:sp>
    <dsp:sp modelId="{AB78E16F-445F-4A49-957E-346A1ED6F9A4}">
      <dsp:nvSpPr>
        <dsp:cNvPr id="0" name=""/>
        <dsp:cNvSpPr/>
      </dsp:nvSpPr>
      <dsp:spPr>
        <a:xfrm>
          <a:off x="4229301" y="1545120"/>
          <a:ext cx="1383500" cy="878523"/>
        </a:xfrm>
        <a:prstGeom prst="roundRect">
          <a:avLst>
            <a:gd name="adj" fmla="val 10000"/>
          </a:avLst>
        </a:prstGeom>
        <a:solidFill>
          <a:srgbClr val="E2C9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99CA03-9411-4C00-8883-E60046492CC3}">
      <dsp:nvSpPr>
        <dsp:cNvPr id="0" name=""/>
        <dsp:cNvSpPr/>
      </dsp:nvSpPr>
      <dsp:spPr>
        <a:xfrm>
          <a:off x="4383023" y="1691156"/>
          <a:ext cx="1383500" cy="8785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Industrial Control Systems (ICS)</a:t>
          </a:r>
          <a:endParaRPr lang="en-US" sz="1400" b="1" kern="1200" dirty="0"/>
        </a:p>
      </dsp:txBody>
      <dsp:txXfrm>
        <a:off x="4408754" y="1716887"/>
        <a:ext cx="1332038" cy="827061"/>
      </dsp:txXfrm>
    </dsp:sp>
    <dsp:sp modelId="{A30379E0-62A9-4D26-98F2-48DDD5DB30E5}">
      <dsp:nvSpPr>
        <dsp:cNvPr id="0" name=""/>
        <dsp:cNvSpPr/>
      </dsp:nvSpPr>
      <dsp:spPr>
        <a:xfrm>
          <a:off x="3383828" y="2826011"/>
          <a:ext cx="1383500" cy="878523"/>
        </a:xfrm>
        <a:prstGeom prst="roundRect">
          <a:avLst>
            <a:gd name="adj" fmla="val 10000"/>
          </a:avLst>
        </a:prstGeom>
        <a:solidFill>
          <a:srgbClr val="E2C9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F26F1E-1E0A-41DF-9F29-6F739A03A971}">
      <dsp:nvSpPr>
        <dsp:cNvPr id="0" name=""/>
        <dsp:cNvSpPr/>
      </dsp:nvSpPr>
      <dsp:spPr>
        <a:xfrm>
          <a:off x="3537550" y="2972047"/>
          <a:ext cx="1383500" cy="878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rgbClr val="993300"/>
              </a:solidFill>
            </a:rPr>
            <a:t>NIST SP800-82 </a:t>
          </a:r>
          <a:r>
            <a:rPr lang="en-US" sz="1200" b="1" kern="1200" dirty="0" smtClean="0"/>
            <a:t>Guide to Industrial Control Systems Security</a:t>
          </a:r>
          <a:endParaRPr lang="en-US" sz="1200" b="1" kern="1200" dirty="0"/>
        </a:p>
      </dsp:txBody>
      <dsp:txXfrm>
        <a:off x="3563281" y="2997778"/>
        <a:ext cx="1332038" cy="827061"/>
      </dsp:txXfrm>
    </dsp:sp>
    <dsp:sp modelId="{E2868B5C-9232-47BF-88DE-E4434AE2AD09}">
      <dsp:nvSpPr>
        <dsp:cNvPr id="0" name=""/>
        <dsp:cNvSpPr/>
      </dsp:nvSpPr>
      <dsp:spPr>
        <a:xfrm>
          <a:off x="5074774" y="2826011"/>
          <a:ext cx="1383500" cy="878523"/>
        </a:xfrm>
        <a:prstGeom prst="roundRect">
          <a:avLst>
            <a:gd name="adj" fmla="val 10000"/>
          </a:avLst>
        </a:prstGeom>
        <a:solidFill>
          <a:srgbClr val="E2C9B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747E87-FC53-4549-9F1E-DF3CF93B0014}">
      <dsp:nvSpPr>
        <dsp:cNvPr id="0" name=""/>
        <dsp:cNvSpPr/>
      </dsp:nvSpPr>
      <dsp:spPr>
        <a:xfrm>
          <a:off x="5228496" y="2972047"/>
          <a:ext cx="1383500" cy="878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Train Control &amp; SCADA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(Alstom &amp; ARINC)</a:t>
          </a:r>
          <a:endParaRPr lang="en-US" sz="1200" b="1" kern="1200" dirty="0"/>
        </a:p>
      </dsp:txBody>
      <dsp:txXfrm>
        <a:off x="5254227" y="2997778"/>
        <a:ext cx="1332038" cy="82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57FA457-85A8-4E36-BAF5-7C9A9DC6EBE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B44D180-83BE-41EA-8089-D7C44D92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A9840-7C1A-4BB3-9C31-6B250967B44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013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38300" y="6286500"/>
            <a:ext cx="508000" cy="365125"/>
          </a:xfrm>
        </p:spPr>
        <p:txBody>
          <a:bodyPr/>
          <a:lstStyle>
            <a:lvl1pPr>
              <a:defRPr smtClean="0"/>
            </a:lvl1pPr>
          </a:lstStyle>
          <a:p>
            <a:fld id="{CE97F894-666B-4978-A7FE-975D340E5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15A2451-7CEF-4842-87ED-3E9202DDF6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176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8/21/2014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7F894-666B-4978-A7FE-975D340E5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4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5" y="0"/>
            <a:ext cx="8229307" cy="7159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79475" y="6553200"/>
            <a:ext cx="1640292" cy="304800"/>
          </a:xfrm>
          <a:prstGeom prst="rect">
            <a:avLst/>
          </a:prstGeom>
          <a:ln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8/21/2014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90304" y="6553200"/>
            <a:ext cx="2134284" cy="304800"/>
          </a:xfrm>
          <a:prstGeom prst="rect">
            <a:avLst/>
          </a:prstGeom>
          <a:ln/>
        </p:spPr>
        <p:txBody>
          <a:bodyPr/>
          <a:lstStyle>
            <a:lvl1pPr>
              <a:defRPr lang="en-US" sz="800" smtClean="0">
                <a:latin typeface="Arial" pitchFamily="34" charset="0"/>
                <a:cs typeface="Arial" pitchFamily="34" charset="0"/>
              </a:defRPr>
            </a:lvl1pPr>
          </a:lstStyle>
          <a:p>
            <a:fld id="{F3D33251-9AE9-4208-8FBB-1E5AD97AB5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3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9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00" y="-76200"/>
            <a:ext cx="8229307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47" y="838200"/>
            <a:ext cx="8229307" cy="5257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727668" y="6553200"/>
            <a:ext cx="2132819" cy="304800"/>
          </a:xfrm>
          <a:prstGeom prst="rect">
            <a:avLst/>
          </a:prstGeom>
          <a:ln/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8/21/2014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1181" y="6553200"/>
            <a:ext cx="2134284" cy="3048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fld id="{4935E3AC-481F-4737-BEB0-482F3F394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27163" y="609601"/>
            <a:ext cx="1329955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DRAFT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9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94638" y="6405562"/>
            <a:ext cx="1066800" cy="271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07A13D3F-67C1-4CFB-B37C-E222D66173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11/13/2013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7661" y="6492875"/>
            <a:ext cx="2133600" cy="3651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itchFamily="34" charset="0"/>
              <a:buChar char="•"/>
              <a:defRPr sz="1050" baseline="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itchFamily="34" charset="0"/>
              <a:buNone/>
              <a:defRPr/>
            </a:pPr>
            <a:fld id="{FC487A10-F772-408E-9697-550D92639E0A}" type="slidenum">
              <a:rPr lang="en-US" smtClean="0"/>
              <a:pPr marL="0" indent="0">
                <a:buFont typeface="Arial" pitchFamily="34" charset="0"/>
                <a:buNone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7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4314" y="6473837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9E03A8-9A1E-4167-92B9-4E272A29F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1108" y="649288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111CC-15AC-45D8-A6DB-2838340D6B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8/21/2014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508762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6B3049-0A65-47D0-B593-EC7B1E3CD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6473860"/>
            <a:ext cx="1047757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9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0700" y="6286500"/>
            <a:ext cx="508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97F894-666B-4978-A7FE-975D340E5A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350000"/>
            <a:ext cx="1282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6" r:id="rId4"/>
    <p:sldLayoutId id="2147483689" r:id="rId5"/>
    <p:sldLayoutId id="2147483690" r:id="rId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t>8/21/2014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CB32F7-E01F-4F0C-8D1F-584C272CDD9A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359525"/>
            <a:ext cx="91551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30833" b="44859"/>
          <a:stretch>
            <a:fillRect/>
          </a:stretch>
        </p:blipFill>
        <p:spPr bwMode="auto">
          <a:xfrm>
            <a:off x="2974975" y="6535750"/>
            <a:ext cx="29765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2"/>
          <p:cNvSpPr txBox="1">
            <a:spLocks noChangeArrowheads="1"/>
          </p:cNvSpPr>
          <p:nvPr/>
        </p:nvSpPr>
        <p:spPr bwMode="auto">
          <a:xfrm>
            <a:off x="4354514" y="6559562"/>
            <a:ext cx="28956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prstClr val="white"/>
                </a:solidFill>
              </a:rPr>
              <a:t>Renewing, Rebuilding, Reinvesting</a:t>
            </a:r>
          </a:p>
        </p:txBody>
      </p:sp>
    </p:spTree>
    <p:extLst>
      <p:ext uri="{BB962C8B-B14F-4D97-AF65-F5344CB8AC3E}">
        <p14:creationId xmlns:p14="http://schemas.microsoft.com/office/powerpoint/2010/main" val="291639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t>8/21/2014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CB32F7-E01F-4F0C-8D1F-584C272CDD9A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359525"/>
            <a:ext cx="91551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30833" b="44859"/>
          <a:stretch>
            <a:fillRect/>
          </a:stretch>
        </p:blipFill>
        <p:spPr bwMode="auto">
          <a:xfrm>
            <a:off x="2974975" y="6535750"/>
            <a:ext cx="29765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2"/>
          <p:cNvSpPr txBox="1">
            <a:spLocks noChangeArrowheads="1"/>
          </p:cNvSpPr>
          <p:nvPr/>
        </p:nvSpPr>
        <p:spPr bwMode="auto">
          <a:xfrm>
            <a:off x="4354514" y="6559562"/>
            <a:ext cx="28956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prstClr val="white"/>
                </a:solidFill>
              </a:rPr>
              <a:t>Renewing, Rebuilding, Reinvesting</a:t>
            </a:r>
          </a:p>
        </p:txBody>
      </p:sp>
    </p:spTree>
    <p:extLst>
      <p:ext uri="{BB962C8B-B14F-4D97-AF65-F5344CB8AC3E}">
        <p14:creationId xmlns:p14="http://schemas.microsoft.com/office/powerpoint/2010/main" val="3002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t>8/21/2014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CB32F7-E01F-4F0C-8D1F-584C272CDD9A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6359525"/>
            <a:ext cx="91551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30833" b="44859"/>
          <a:stretch>
            <a:fillRect/>
          </a:stretch>
        </p:blipFill>
        <p:spPr bwMode="auto">
          <a:xfrm>
            <a:off x="2974975" y="6535750"/>
            <a:ext cx="29765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2"/>
          <p:cNvSpPr txBox="1">
            <a:spLocks noChangeArrowheads="1"/>
          </p:cNvSpPr>
          <p:nvPr/>
        </p:nvSpPr>
        <p:spPr bwMode="auto">
          <a:xfrm>
            <a:off x="4354514" y="6559562"/>
            <a:ext cx="28956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prstClr val="white"/>
                </a:solidFill>
              </a:rPr>
              <a:t>Renewing, Rebuilding, Reinvesting</a:t>
            </a:r>
          </a:p>
        </p:txBody>
      </p:sp>
    </p:spTree>
    <p:extLst>
      <p:ext uri="{BB962C8B-B14F-4D97-AF65-F5344CB8AC3E}">
        <p14:creationId xmlns:p14="http://schemas.microsoft.com/office/powerpoint/2010/main" val="35749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6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74542-B33A-49E4-8C13-60981738FC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0" y="6235700"/>
            <a:ext cx="9144000" cy="6096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B2B2B2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6400800" y="63119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i="1" dirty="0">
                <a:solidFill>
                  <a:srgbClr val="EEECE1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American Public Transportation Association</a:t>
            </a:r>
          </a:p>
        </p:txBody>
      </p:sp>
      <p:pic>
        <p:nvPicPr>
          <p:cNvPr id="2057" name="Picture 23" descr="LOGO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270625"/>
            <a:ext cx="4714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400800"/>
            <a:ext cx="5410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Cyber Security for Rail Transit </a:t>
            </a:r>
            <a:r>
              <a:rPr lang="en-US" sz="2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ta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apta.com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11.gif"/><Relationship Id="rId9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apta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-Dave431@enter.net" TargetMode="External"/><Relationship Id="rId2" Type="http://schemas.openxmlformats.org/officeDocument/2006/relationships/hyperlink" Target="mailto:jthompson@engeniusconsultinginc.co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gif"/><Relationship Id="rId4" Type="http://schemas.openxmlformats.org/officeDocument/2006/relationships/hyperlink" Target="http://www.apt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dhs.gov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hyperlink" Target="http://www.dhs.gov/" TargetMode="External"/><Relationship Id="rId7" Type="http://schemas.openxmlformats.org/officeDocument/2006/relationships/hyperlink" Target="http://www.apta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883" y="3810000"/>
            <a:ext cx="7772400" cy="1089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0" hangingPunct="0"/>
            <a:r>
              <a:rPr lang="en-US" sz="2800" b="1" dirty="0" smtClean="0"/>
              <a:t>APTA Control </a:t>
            </a:r>
            <a:r>
              <a:rPr lang="en-US" sz="2800" b="1" dirty="0"/>
              <a:t>and Communications Security </a:t>
            </a:r>
            <a:r>
              <a:rPr lang="en-US" sz="2800" b="1" dirty="0" smtClean="0"/>
              <a:t>Standards, and Cybersecurity Program at </a:t>
            </a:r>
            <a:r>
              <a:rPr lang="en-US" sz="2800" b="1" dirty="0"/>
              <a:t>MARTA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51425"/>
            <a:ext cx="6553200" cy="1044575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Joy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Thompson, VP Transit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Services</a:t>
            </a:r>
          </a:p>
          <a:p>
            <a:pPr eaLnBrk="0" hangingPunct="0">
              <a:spcBef>
                <a:spcPts val="0"/>
              </a:spcBef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enGenius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Consulting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Group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38"/>
            <a:ext cx="3021965" cy="21253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0"/>
            <a:ext cx="2971800" cy="208610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65" y="-936"/>
            <a:ext cx="3150236" cy="2116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2" y="6142432"/>
            <a:ext cx="1552381" cy="647619"/>
          </a:xfrm>
          <a:prstGeom prst="rect">
            <a:avLst/>
          </a:prstGeom>
        </p:spPr>
      </p:pic>
      <p:pic>
        <p:nvPicPr>
          <p:cNvPr id="11" name="Picture 4" descr="APT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6065761"/>
            <a:ext cx="685800" cy="8009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29512" y="2133600"/>
            <a:ext cx="806926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2015 Transportation Research Board Annual Meeting</a:t>
            </a:r>
          </a:p>
          <a:p>
            <a:pPr algn="ctr"/>
            <a:r>
              <a:rPr lang="en-US" sz="2800" b="1" dirty="0" smtClean="0"/>
              <a:t>Cyber Security Subcommittee, ABE40(7)</a:t>
            </a:r>
          </a:p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January 13,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2015   Washington, D.C.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dirty="0" smtClean="0"/>
              <a:t>Train Control &amp; SCADA Key 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D873-101A-45D4-9FDD-8049FF8EF4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7168" y="3276600"/>
            <a:ext cx="1586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October 2013</a:t>
            </a:r>
            <a:endParaRPr lang="en-US" sz="1400" b="1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6834" y="1222177"/>
            <a:ext cx="2909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n-lt"/>
                <a:cs typeface="Arial" pitchFamily="34" charset="0"/>
              </a:rPr>
              <a:t>APTA, DHS, LA Metro, MARTA</a:t>
            </a:r>
            <a:endParaRPr lang="en-US" sz="14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87498" y="5712023"/>
            <a:ext cx="190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July </a:t>
            </a:r>
            <a:r>
              <a:rPr lang="en-US" sz="1400" b="1" dirty="0" smtClean="0"/>
              <a:t>- </a:t>
            </a:r>
            <a:r>
              <a:rPr lang="en-US" sz="1400" b="1" dirty="0" smtClean="0">
                <a:latin typeface="+mn-lt"/>
              </a:rPr>
              <a:t>December 2014</a:t>
            </a:r>
            <a:endParaRPr lang="en-US" sz="1400" b="1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57600" y="831183"/>
            <a:ext cx="2363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+mn-lt"/>
                <a:cs typeface="Arial" pitchFamily="34" charset="0"/>
              </a:rPr>
              <a:t>Capital Project Funded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5" y="1519115"/>
            <a:ext cx="2542890" cy="17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22548" y="914400"/>
            <a:ext cx="3297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Cross Functional Work Session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53" name="Picture 4" descr="AP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753" y="6324600"/>
            <a:ext cx="606247" cy="533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59" y="1078908"/>
            <a:ext cx="2206905" cy="2273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3727" b="9147"/>
          <a:stretch/>
        </p:blipFill>
        <p:spPr bwMode="auto">
          <a:xfrm>
            <a:off x="6388789" y="3838204"/>
            <a:ext cx="2443421" cy="1820491"/>
          </a:xfrm>
          <a:prstGeom prst="rect">
            <a:avLst/>
          </a:prstGeom>
          <a:noFill/>
          <a:ln w="9525">
            <a:solidFill>
              <a:srgbClr val="BB84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648200" y="3349823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  <a:cs typeface="Arial" pitchFamily="34" charset="0"/>
              </a:rPr>
              <a:t>July 2014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 b="12310"/>
          <a:stretch/>
        </p:blipFill>
        <p:spPr bwMode="auto">
          <a:xfrm>
            <a:off x="3783292" y="3838204"/>
            <a:ext cx="2541308" cy="18204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BB8415"/>
            </a:solidFill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r="2876" b="21819"/>
          <a:stretch/>
        </p:blipFill>
        <p:spPr bwMode="auto">
          <a:xfrm>
            <a:off x="5942264" y="1303262"/>
            <a:ext cx="2994346" cy="1895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88913" y="925019"/>
            <a:ext cx="190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Low Hanging Fruit</a:t>
            </a:r>
            <a:endParaRPr lang="en-US" sz="1400" b="1" dirty="0">
              <a:latin typeface="+mn-l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61" y="3630105"/>
            <a:ext cx="1955990" cy="2602889"/>
          </a:xfrm>
          <a:prstGeom prst="rect">
            <a:avLst/>
          </a:prstGeom>
          <a:noFill/>
          <a:ln w="9525">
            <a:solidFill>
              <a:srgbClr val="B082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3633" y="4267200"/>
            <a:ext cx="19010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Cross Functional Team</a:t>
            </a:r>
            <a:endParaRPr lang="en-US" sz="14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500" y="4495800"/>
            <a:ext cx="8755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 smtClean="0"/>
              <a:t>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Initial MARTA Approach  </a:t>
            </a:r>
          </a:p>
          <a:p>
            <a:pPr lvl="1"/>
            <a:r>
              <a:rPr lang="en-US" sz="1800" dirty="0" smtClean="0"/>
              <a:t>Form a Control </a:t>
            </a:r>
            <a:r>
              <a:rPr lang="en-US" sz="1800" dirty="0"/>
              <a:t>and Communications Security Team</a:t>
            </a:r>
          </a:p>
          <a:p>
            <a:pPr lvl="1"/>
            <a:r>
              <a:rPr lang="en-US" sz="1800" dirty="0" smtClean="0"/>
              <a:t>Inventory Assets</a:t>
            </a:r>
          </a:p>
          <a:p>
            <a:pPr lvl="1"/>
            <a:r>
              <a:rPr lang="en-US" sz="1800" dirty="0" smtClean="0"/>
              <a:t>Goals and objectives</a:t>
            </a:r>
          </a:p>
          <a:p>
            <a:pPr lvl="1"/>
            <a:r>
              <a:rPr lang="en-US" sz="1800" dirty="0" smtClean="0"/>
              <a:t>Risk Assessment/mitigation (CSET Evaluation)</a:t>
            </a:r>
            <a:endParaRPr lang="en-US" sz="2000" dirty="0" smtClean="0"/>
          </a:p>
          <a:p>
            <a:r>
              <a:rPr lang="en-US" sz="2400" dirty="0" smtClean="0"/>
              <a:t>Choose your focal point</a:t>
            </a:r>
          </a:p>
          <a:p>
            <a:pPr lvl="1"/>
            <a:r>
              <a:rPr lang="en-US" sz="1800" dirty="0"/>
              <a:t>Legacy/existing </a:t>
            </a:r>
            <a:r>
              <a:rPr lang="en-US" sz="1800" dirty="0" smtClean="0"/>
              <a:t>Systems (CSET Evaluation)</a:t>
            </a:r>
            <a:endParaRPr lang="en-US" sz="1800" dirty="0"/>
          </a:p>
          <a:p>
            <a:pPr lvl="1"/>
            <a:r>
              <a:rPr lang="en-US" sz="1800" dirty="0" smtClean="0"/>
              <a:t>Systems under modification/rehabilitation (CSET Evaluation/APTA Standard)</a:t>
            </a:r>
          </a:p>
          <a:p>
            <a:pPr lvl="1"/>
            <a:r>
              <a:rPr lang="en-US" sz="1800" dirty="0" smtClean="0"/>
              <a:t>New up and coming projects (APTA </a:t>
            </a:r>
            <a:r>
              <a:rPr lang="en-US" sz="1800" dirty="0"/>
              <a:t>Standard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 </a:t>
            </a:r>
            <a:r>
              <a:rPr lang="en-US" sz="2800" dirty="0" smtClean="0"/>
              <a:t>Bite sized pieces, be realistic!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B3049-0A65-47D0-B593-EC7B1E3CDC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AP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753" y="6204204"/>
            <a:ext cx="606247" cy="65379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84041" y="841528"/>
            <a:ext cx="2057400" cy="26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Questions?  </a:t>
            </a:r>
            <a:endParaRPr lang="en-US" sz="4800" dirty="0"/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256BA1-21E7-44B2-948C-4276EAA7A2A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876300" y="3505200"/>
            <a:ext cx="7696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Joy Thompson, VP Transit Services - enGenius Consulting Group, </a:t>
            </a:r>
            <a:r>
              <a:rPr lang="en-US" sz="2000" b="1" dirty="0"/>
              <a:t>CCSWG Chair 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jthompson@engeniusconsultinginc.com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Dave Teumim, President , Teumim Technical, LLC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-</a:t>
            </a:r>
            <a:r>
              <a:rPr lang="en-US" sz="2000" dirty="0" smtClean="0">
                <a:hlinkClick r:id="rId3"/>
              </a:rPr>
              <a:t>Dave431@enter.net</a:t>
            </a:r>
            <a:r>
              <a:rPr lang="en-US" sz="2000" dirty="0" smtClean="0"/>
              <a:t>  - </a:t>
            </a:r>
            <a:r>
              <a:rPr lang="en-US" sz="2000" b="1" dirty="0" smtClean="0"/>
              <a:t>CCSWG Facilitator 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4" descr="AP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8753" y="6204204"/>
            <a:ext cx="606247" cy="653796"/>
          </a:xfrm>
          <a:prstGeom prst="rect">
            <a:avLst/>
          </a:prstGeom>
          <a:noFill/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609600" y="2514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u="sng" dirty="0" smtClean="0"/>
              <a:t>Control and Communications Security WG (CCSWG)</a:t>
            </a:r>
            <a:endParaRPr lang="en-US" sz="2400" u="sng" dirty="0"/>
          </a:p>
        </p:txBody>
      </p:sp>
      <p:sp>
        <p:nvSpPr>
          <p:cNvPr id="9" name="Rectangle 8"/>
          <p:cNvSpPr/>
          <p:nvPr/>
        </p:nvSpPr>
        <p:spPr>
          <a:xfrm>
            <a:off x="1539633" y="2218183"/>
            <a:ext cx="5870390" cy="46166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635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APTA CYBER SECURITY STANDARDS </a:t>
            </a:r>
          </a:p>
        </p:txBody>
      </p:sp>
    </p:spTree>
    <p:extLst>
      <p:ext uri="{BB962C8B-B14F-4D97-AF65-F5344CB8AC3E}">
        <p14:creationId xmlns:p14="http://schemas.microsoft.com/office/powerpoint/2010/main" val="25398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MARTA Vision and Strategic Priorities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cs typeface="Arial" pitchFamily="34" charset="0"/>
              </a:rPr>
              <a:t>MARTA Vision</a:t>
            </a:r>
          </a:p>
          <a:p>
            <a:r>
              <a:rPr lang="en-US" sz="2000" b="1" dirty="0" smtClean="0">
                <a:cs typeface="Arial" pitchFamily="34" charset="0"/>
              </a:rPr>
              <a:t>Provide a </a:t>
            </a:r>
            <a:r>
              <a:rPr lang="en-US" sz="2000" b="1" dirty="0" smtClean="0"/>
              <a:t>safe, reliable and customer-friendly service</a:t>
            </a:r>
            <a:r>
              <a:rPr lang="en-US" sz="2400" dirty="0" smtClean="0"/>
              <a:t>  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/>
              <a:t>Strategic Priorities</a:t>
            </a:r>
          </a:p>
          <a:p>
            <a:r>
              <a:rPr lang="en-US" sz="1800" dirty="0" smtClean="0"/>
              <a:t>Apply continuous improvement to service delivery </a:t>
            </a:r>
          </a:p>
          <a:p>
            <a:r>
              <a:rPr lang="en-US" sz="1800" dirty="0" smtClean="0"/>
              <a:t>Favorably position MARTA by improving transit’s image and stakeholder relations </a:t>
            </a:r>
          </a:p>
          <a:p>
            <a:r>
              <a:rPr lang="en-US" sz="1800" dirty="0" smtClean="0"/>
              <a:t>Ensure transparency and public accountability </a:t>
            </a:r>
          </a:p>
          <a:p>
            <a:r>
              <a:rPr lang="en-US" sz="1800" dirty="0" smtClean="0"/>
              <a:t>Achieve financial viability and stability </a:t>
            </a:r>
          </a:p>
          <a:p>
            <a:r>
              <a:rPr lang="en-US" sz="1800" dirty="0" smtClean="0"/>
              <a:t>Provide a total quality customer experience </a:t>
            </a:r>
          </a:p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Provide safe and secure services and environments </a:t>
            </a:r>
          </a:p>
          <a:p>
            <a:r>
              <a:rPr lang="en-US" sz="1800" dirty="0" smtClean="0"/>
              <a:t>Enhance employee development and relations </a:t>
            </a:r>
          </a:p>
          <a:p>
            <a:r>
              <a:rPr lang="en-US" sz="1800" dirty="0" smtClean="0"/>
              <a:t>Embrace sustainability through the implementation of environmentally responsible practices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11/13/2013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6B0C-1C81-4F18-823F-DF5593ADC3C5}" type="slidenum">
              <a:rPr lang="en-US" sz="1050" smtClean="0"/>
              <a:pPr/>
              <a:t>2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9069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ta 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" y="-66675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 Standards Goals</a:t>
            </a:r>
            <a:endParaRPr lang="en-US" sz="36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33400" y="1158419"/>
            <a:ext cx="784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b="1" u="sng" dirty="0"/>
              <a:t>Build a Culture of Cybersecurity </a:t>
            </a:r>
          </a:p>
          <a:p>
            <a:r>
              <a:rPr lang="en-US" altLang="en-US" sz="2000" dirty="0"/>
              <a:t>Cybersecurity and ICS are viewed as inseparable and </a:t>
            </a:r>
            <a:r>
              <a:rPr lang="en-US" altLang="en-US" sz="2000" dirty="0" smtClean="0"/>
              <a:t>integrated</a:t>
            </a:r>
          </a:p>
          <a:p>
            <a:endParaRPr lang="en-US" altLang="en-US" sz="2000" b="1" dirty="0"/>
          </a:p>
          <a:p>
            <a:r>
              <a:rPr lang="en-US" altLang="en-US" sz="2000" b="1" u="sng" dirty="0"/>
              <a:t>Assess and Monitor Risk </a:t>
            </a:r>
          </a:p>
          <a:p>
            <a:r>
              <a:rPr lang="en-US" altLang="en-US" sz="2000" dirty="0" smtClean="0"/>
              <a:t>Utilize the robust </a:t>
            </a:r>
            <a:r>
              <a:rPr lang="en-US" altLang="en-US" sz="2000" dirty="0"/>
              <a:t>portfolio of ICS-recommended security analysis tools to effectively assess and monitor ICS cybersecurity risk. </a:t>
            </a:r>
          </a:p>
          <a:p>
            <a:endParaRPr lang="en-US" altLang="en-US" sz="2000" b="1" dirty="0"/>
          </a:p>
          <a:p>
            <a:r>
              <a:rPr lang="en-US" altLang="en-US" sz="2000" b="1" u="sng" dirty="0"/>
              <a:t>Develop and Implement Risk Reduction and Mitigation Measures </a:t>
            </a:r>
          </a:p>
          <a:p>
            <a:r>
              <a:rPr lang="en-US" altLang="en-US" sz="2000" dirty="0"/>
              <a:t>Security solutions for legacy systems, new architectural designs, and secured communication </a:t>
            </a:r>
            <a:r>
              <a:rPr lang="en-US" altLang="en-US" sz="2000" dirty="0" smtClean="0"/>
              <a:t>systems</a:t>
            </a:r>
          </a:p>
          <a:p>
            <a:endParaRPr lang="en-US" altLang="en-US" sz="2000" b="1" dirty="0"/>
          </a:p>
          <a:p>
            <a:r>
              <a:rPr lang="en-US" altLang="en-US" sz="2000" b="1" u="sng" dirty="0"/>
              <a:t>Manage Incidents </a:t>
            </a:r>
          </a:p>
          <a:p>
            <a:r>
              <a:rPr lang="en-US" altLang="en-US" sz="2000" dirty="0" smtClean="0"/>
              <a:t>The Authority is </a:t>
            </a:r>
            <a:r>
              <a:rPr lang="en-US" altLang="en-US" sz="2000" dirty="0"/>
              <a:t>quickly alerted of cybersecurity ICS incidents, and sophisticated, effective, and efficient mitigation strategies are implemented and in operation.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11/13/2013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602A0FC-E359-4C22-A5D7-7C60938741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940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bg1"/>
                </a:solidFill>
                <a:effectLst/>
              </a:rPr>
              <a:t>Control and Communications Security WG (CCSWG</a:t>
            </a:r>
            <a:r>
              <a:rPr lang="en-US" sz="2400" u="sng" dirty="0" smtClean="0">
                <a:solidFill>
                  <a:schemeClr val="bg1"/>
                </a:solidFill>
                <a:effectLst/>
              </a:rPr>
              <a:t>)</a:t>
            </a:r>
            <a:endParaRPr lang="en-US" sz="2400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76200" y="1447800"/>
            <a:ext cx="6400800" cy="4144963"/>
          </a:xfrm>
        </p:spPr>
        <p:txBody>
          <a:bodyPr/>
          <a:lstStyle/>
          <a:p>
            <a:pPr marL="57150" indent="79375"/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CCSWG Standards Program Includes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19113" lvl="1" indent="-123825"/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Recommended 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Practice Part 1</a:t>
            </a:r>
          </a:p>
          <a:p>
            <a:pPr marL="519113" lvl="1" indent="-123825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Recommended Practice Part 2</a:t>
            </a:r>
          </a:p>
          <a:p>
            <a:pPr marL="519113" lvl="1" indent="-123825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White Paper Part 3a (issue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early 2015)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19113" lvl="1" indent="-123825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Recommended Practice Part 3b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(end 2015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227013" indent="-90488"/>
            <a:endParaRPr lang="en-US" sz="20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227013" indent="-90488"/>
            <a:r>
              <a:rPr lang="en-US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Why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cs typeface="Arial" charset="0"/>
              </a:rPr>
              <a:t>you should use CCSWG Standard Series:</a:t>
            </a:r>
          </a:p>
          <a:p>
            <a:pPr marL="519113" lvl="1" indent="66675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Follows DHS/TSA guidance  </a:t>
            </a:r>
          </a:p>
          <a:p>
            <a:pPr marL="519113" lvl="1" indent="66675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Industry consensus</a:t>
            </a:r>
          </a:p>
          <a:p>
            <a:pPr marL="519113" lvl="1" indent="66675"/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Leading edge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cybers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ecurity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practices</a:t>
            </a:r>
            <a:endParaRPr lang="en-US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A2451-7CEF-4842-87ED-3E9202DDF6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37602"/>
            <a:ext cx="1971721" cy="2548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62710"/>
            <a:ext cx="2133600" cy="2666589"/>
          </a:xfrm>
          <a:prstGeom prst="rect">
            <a:avLst/>
          </a:prstGeom>
          <a:noFill/>
          <a:ln w="28575">
            <a:solidFill>
              <a:srgbClr val="BB84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2933" y="236983"/>
            <a:ext cx="5870390" cy="46166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6350">
                  <a:noFill/>
                </a:ln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APTA CYBER SECURITY STANDARDS </a:t>
            </a:r>
          </a:p>
        </p:txBody>
      </p:sp>
    </p:spTree>
    <p:extLst>
      <p:ext uri="{BB962C8B-B14F-4D97-AF65-F5344CB8AC3E}">
        <p14:creationId xmlns:p14="http://schemas.microsoft.com/office/powerpoint/2010/main" val="94741209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Safety Critical Systems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752600"/>
            <a:ext cx="4038600" cy="4267200"/>
          </a:xfrm>
        </p:spPr>
        <p:txBody>
          <a:bodyPr/>
          <a:lstStyle/>
          <a:p>
            <a:endParaRPr lang="en-US" sz="1400" dirty="0" smtClean="0">
              <a:cs typeface="Arial" pitchFamily="34" charset="0"/>
            </a:endParaRPr>
          </a:p>
          <a:p>
            <a:pPr marL="287337" eaLnBrk="1" hangingPunct="1">
              <a:lnSpc>
                <a:spcPct val="90000"/>
              </a:lnSpc>
              <a:buFont typeface="+mj-lt"/>
              <a:buAutoNum type="arabicPeriod" startAt="6"/>
              <a:defRPr/>
            </a:pPr>
            <a:r>
              <a:rPr lang="en-US" altLang="en-US" sz="1800" b="1" kern="0" dirty="0" smtClean="0">
                <a:solidFill>
                  <a:srgbClr val="000000"/>
                </a:solidFill>
                <a:cs typeface="Arial" pitchFamily="34" charset="0"/>
              </a:rPr>
              <a:t>Communications (4 areas)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Emergency Patron Communication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800 MHz Radio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SCADA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Train Control &amp; Encroachment Detection</a:t>
            </a:r>
          </a:p>
          <a:p>
            <a:pPr marL="287337" eaLnBrk="1" hangingPunct="1">
              <a:lnSpc>
                <a:spcPct val="90000"/>
              </a:lnSpc>
              <a:buFont typeface="+mj-lt"/>
              <a:buAutoNum type="arabicPeriod" startAt="6"/>
              <a:defRPr/>
            </a:pPr>
            <a:r>
              <a:rPr lang="en-US" altLang="en-US" sz="1800" b="1" kern="0" dirty="0">
                <a:solidFill>
                  <a:srgbClr val="000000"/>
                </a:solidFill>
                <a:cs typeface="Arial" pitchFamily="34" charset="0"/>
              </a:rPr>
              <a:t>Fire &amp; Emergency Equipment (4 areas)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Fire Detection, Protection &amp; Suppression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Tunnel Ventilation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Standby &amp; Emergency Power Systems</a:t>
            </a:r>
          </a:p>
          <a:p>
            <a:pPr marL="461963" lvl="2" indent="-174625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1800" b="1" kern="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Emergency </a:t>
            </a:r>
            <a:r>
              <a:rPr lang="en-US" altLang="en-US" sz="1800" b="1" kern="0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Lighting</a:t>
            </a:r>
            <a:endParaRPr lang="en-US" altLang="en-US" sz="1800" b="1" kern="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11/13/2013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CBE16B0C-1C81-4F18-823F-DF5593ADC3C5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53819"/>
            <a:ext cx="8058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 smtClean="0">
                <a:latin typeface="+mn-lt"/>
                <a:cs typeface="Arial" pitchFamily="34" charset="0"/>
              </a:rPr>
              <a:t>RFP 13994 - Comprehensive Assessment of </a:t>
            </a:r>
            <a:br>
              <a:rPr lang="en-US" altLang="en-US" b="1" u="sng" dirty="0" smtClean="0">
                <a:latin typeface="+mn-lt"/>
                <a:cs typeface="Arial" pitchFamily="34" charset="0"/>
              </a:rPr>
            </a:br>
            <a:r>
              <a:rPr lang="en-US" altLang="en-US" b="1" u="sng" dirty="0" smtClean="0">
                <a:latin typeface="+mn-lt"/>
                <a:cs typeface="Arial" pitchFamily="34" charset="0"/>
              </a:rPr>
              <a:t>Metropolitan Atlanta Rapid Transit Authority Safety Critical Systems</a:t>
            </a:r>
            <a:r>
              <a:rPr lang="en-US" altLang="en-US" sz="2400" b="1" u="sng" dirty="0" smtClean="0">
                <a:latin typeface="+mn-lt"/>
                <a:cs typeface="Arial" pitchFamily="34" charset="0"/>
              </a:rPr>
              <a:t> </a:t>
            </a:r>
            <a:endParaRPr lang="en-US" b="1" u="sng" dirty="0">
              <a:latin typeface="+mn-lt"/>
            </a:endParaRPr>
          </a:p>
        </p:txBody>
      </p:sp>
      <p:pic>
        <p:nvPicPr>
          <p:cNvPr id="11" name="Picture 10" descr="tra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505450"/>
            <a:ext cx="695325" cy="695325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14450" y="5774323"/>
            <a:ext cx="1438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US" altLang="en-US" sz="1400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June 1, 2010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261431"/>
            <a:ext cx="1490375" cy="58477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Safety Critical Systems </a:t>
            </a:r>
            <a:r>
              <a:rPr lang="en-US" sz="1600" u="sng" dirty="0" smtClean="0"/>
              <a:t>List</a:t>
            </a:r>
            <a:endParaRPr lang="en-US" sz="1600" u="sng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199" y="1752600"/>
            <a:ext cx="419100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>
              <a:cs typeface="Arial" pitchFamily="34" charset="0"/>
            </a:endParaRP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kern="0" dirty="0" smtClean="0">
                <a:cs typeface="Arial" pitchFamily="34" charset="0"/>
              </a:rPr>
              <a:t>Railcar Systems</a:t>
            </a:r>
            <a:r>
              <a:rPr lang="en-US" altLang="en-US" sz="2000" kern="0" dirty="0" smtClean="0">
                <a:solidFill>
                  <a:srgbClr val="000000"/>
                </a:solidFill>
                <a:cs typeface="Arial" pitchFamily="34" charset="0"/>
              </a:rPr>
              <a:t> (3 areas)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cs typeface="Arial" pitchFamily="34" charset="0"/>
              </a:rPr>
              <a:t>Bus/Paratransit Systems (6 areas)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cs typeface="Arial" pitchFamily="34" charset="0"/>
              </a:rPr>
              <a:t>Environmental Issues (3 areas)</a:t>
            </a:r>
            <a:endParaRPr lang="en-US" altLang="en-US" sz="2000" b="1" kern="0" dirty="0" smtClean="0">
              <a:solidFill>
                <a:srgbClr val="0070C0"/>
              </a:solidFill>
              <a:cs typeface="Arial" pitchFamily="34" charset="0"/>
            </a:endParaRP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cs typeface="Arial" pitchFamily="34" charset="0"/>
              </a:rPr>
              <a:t>Track, Power &amp; Signals (3 areas)</a:t>
            </a:r>
          </a:p>
          <a:p>
            <a:pPr marL="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cs typeface="Arial" pitchFamily="34" charset="0"/>
              </a:rPr>
              <a:t>System Safety Program Plan (SSPP) /Incident Reporting/Safety Data Management [1 area]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  <a:defRPr/>
            </a:pPr>
            <a:endParaRPr lang="en-US" sz="1600" dirty="0" smtClean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3226" y="1524000"/>
            <a:ext cx="454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altLang="en-US" sz="2000" b="1" u="sng" kern="0" dirty="0">
                <a:cs typeface="Arial" pitchFamily="34" charset="0"/>
                <a:sym typeface="Wingdings" pitchFamily="2" charset="2"/>
              </a:rPr>
              <a:t>7 Subject </a:t>
            </a:r>
            <a:r>
              <a:rPr lang="en-US" altLang="en-US" sz="2000" b="1" u="sng" kern="0" dirty="0">
                <a:cs typeface="Arial" pitchFamily="34" charset="0"/>
              </a:rPr>
              <a:t>Categories </a:t>
            </a:r>
            <a:r>
              <a:rPr lang="en-US" altLang="en-US" sz="2000" b="1" u="sng" kern="0" dirty="0">
                <a:cs typeface="Arial" pitchFamily="34" charset="0"/>
                <a:sym typeface="Wingdings" pitchFamily="2" charset="2"/>
              </a:rPr>
              <a:t></a:t>
            </a:r>
            <a:r>
              <a:rPr lang="en-US" altLang="en-US" sz="2000" b="1" u="sng" kern="0" dirty="0">
                <a:cs typeface="Arial" pitchFamily="34" charset="0"/>
              </a:rPr>
              <a:t> 24 Review Areas</a:t>
            </a:r>
            <a:r>
              <a:rPr lang="en-US" altLang="en-US" sz="2000" b="1" u="sng" kern="0" dirty="0">
                <a:cs typeface="Arial" pitchFamily="34" charset="0"/>
                <a:sym typeface="Wingdings" pitchFamily="2" charset="2"/>
              </a:rPr>
              <a:t>:</a:t>
            </a:r>
            <a:endParaRPr lang="en-US" altLang="en-US" sz="2000" b="1" u="sng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 descr="CAP Status ReportApril-30-2010 (2)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6" y="1038225"/>
            <a:ext cx="7332013" cy="5244272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11/13/2013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602A0FC-E359-4C22-A5D7-7C609387418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57776" y="3371850"/>
            <a:ext cx="3400424" cy="2971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4396085"/>
            <a:ext cx="2867025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MARTA’s approach is very similar to APTA’s approach relative to zones.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5350" y="3734395"/>
            <a:ext cx="2990850" cy="1104305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599" y="5781674"/>
            <a:ext cx="4467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5187" y="609600"/>
            <a:ext cx="805815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b="1" u="sng" dirty="0" err="1" smtClean="0">
                <a:latin typeface="+mn-lt"/>
                <a:cs typeface="Arial" pitchFamily="34" charset="0"/>
              </a:rPr>
              <a:t>RFP13994</a:t>
            </a:r>
            <a:r>
              <a:rPr lang="en-US" altLang="en-US" b="1" u="sng" dirty="0" smtClean="0">
                <a:latin typeface="+mn-lt"/>
                <a:cs typeface="Arial" pitchFamily="34" charset="0"/>
              </a:rPr>
              <a:t> - Comprehensive Assessment of </a:t>
            </a:r>
            <a:br>
              <a:rPr lang="en-US" altLang="en-US" b="1" u="sng" dirty="0" smtClean="0">
                <a:latin typeface="+mn-lt"/>
                <a:cs typeface="Arial" pitchFamily="34" charset="0"/>
              </a:rPr>
            </a:br>
            <a:r>
              <a:rPr lang="en-US" altLang="en-US" b="1" u="sng" dirty="0" smtClean="0">
                <a:latin typeface="+mn-lt"/>
                <a:cs typeface="Arial" pitchFamily="34" charset="0"/>
              </a:rPr>
              <a:t>Metropolitan Atlanta Rapid Transit Authority Safety Critical Systems</a:t>
            </a:r>
            <a:r>
              <a:rPr lang="en-US" altLang="en-US" sz="2400" b="1" u="sng" dirty="0" smtClean="0">
                <a:latin typeface="+mn-lt"/>
                <a:cs typeface="Arial" pitchFamily="34" charset="0"/>
              </a:rPr>
              <a:t> </a:t>
            </a:r>
            <a:endParaRPr lang="en-US" b="1" u="sng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3450"/>
            <a:ext cx="1490375" cy="584775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Safety Critical Systems </a:t>
            </a:r>
            <a:r>
              <a:rPr lang="en-US" sz="1600" u="sng" dirty="0" smtClean="0"/>
              <a:t>List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0164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3D3F-67C1-4CFB-B37C-E222D66173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89699"/>
            <a:ext cx="8534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MARTA’s actions to date on this topic map very well to APTA’s Part 2- Security Zones</a:t>
            </a:r>
            <a:endParaRPr lang="en-US" b="1" dirty="0"/>
          </a:p>
        </p:txBody>
      </p:sp>
      <p:pic>
        <p:nvPicPr>
          <p:cNvPr id="7" name="Content Placeholder 5" descr="Figure 6-2013-03-19 Model CandC Sys Catego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1801" y="838200"/>
            <a:ext cx="6642837" cy="5257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74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304800" y="5193623"/>
            <a:ext cx="1055415" cy="762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MARTA </a:t>
            </a:r>
            <a:r>
              <a:rPr lang="en-US" sz="2400" b="1" dirty="0" smtClean="0"/>
              <a:t>Police FY 13 Technology Security</a:t>
            </a:r>
            <a:r>
              <a:rPr lang="en-US" sz="2400" b="1" dirty="0"/>
              <a:t> </a:t>
            </a:r>
            <a:r>
              <a:rPr lang="en-US" sz="2400" b="1" dirty="0" smtClean="0"/>
              <a:t>Assessment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11/13/2013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D33251-9AE9-4208-8FBB-1E5AD97AB55B}" type="slidenum">
              <a:rPr lang="en-US" sz="1050" smtClean="0"/>
              <a:pPr algn="r"/>
              <a:t>8</a:t>
            </a:fld>
            <a:endParaRPr lang="en-US" sz="1050" dirty="0"/>
          </a:p>
        </p:txBody>
      </p:sp>
      <p:sp>
        <p:nvSpPr>
          <p:cNvPr id="27" name="Rectangle 26"/>
          <p:cNvSpPr/>
          <p:nvPr/>
        </p:nvSpPr>
        <p:spPr>
          <a:xfrm>
            <a:off x="1430570" y="4736423"/>
            <a:ext cx="5347437" cy="1200329"/>
          </a:xfrm>
          <a:prstGeom prst="rect">
            <a:avLst/>
          </a:prstGeom>
          <a:solidFill>
            <a:srgbClr val="E9D5CD"/>
          </a:solidFill>
          <a:effectLst>
            <a:outerShdw blurRad="50800" dist="88900" dir="8100000" algn="tr" rotWithShape="0">
              <a:schemeClr val="bg2">
                <a:lumMod val="50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182880" indent="-182880" algn="l">
              <a:buFont typeface="+mj-lt"/>
              <a:buAutoNum type="arabicPeriod"/>
            </a:pP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vulnerabilities </a:t>
            </a:r>
          </a:p>
          <a:p>
            <a:pPr marL="182880" indent="-182880" algn="l">
              <a:buFont typeface="+mj-lt"/>
              <a:buAutoNum type="arabicPeriod"/>
            </a:pPr>
            <a:r>
              <a:rPr lang="en-US" sz="12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rovide recommendations</a:t>
            </a:r>
          </a:p>
          <a:p>
            <a:pPr marL="182880" indent="-182880" algn="l">
              <a:buFont typeface="+mj-lt"/>
              <a:buAutoNum type="arabicPeriod"/>
            </a:pP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12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 of </a:t>
            </a: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endParaRPr lang="en-US" sz="12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algn="l">
              <a:buFont typeface="+mj-lt"/>
              <a:buAutoNum type="arabicPeriod"/>
            </a:pP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2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method to compare and monitor cyber systems </a:t>
            </a:r>
          </a:p>
          <a:p>
            <a:pPr marL="182880" indent="-182880" algn="l">
              <a:buFont typeface="+mj-lt"/>
              <a:buAutoNum type="arabicPeriod"/>
            </a:pP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</a:t>
            </a:r>
            <a:r>
              <a:rPr lang="en-US" sz="12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</a:t>
            </a: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decision-making </a:t>
            </a:r>
            <a:r>
              <a:rPr lang="en-US" sz="12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process; </a:t>
            </a: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12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182880" algn="l">
              <a:buFont typeface="+mj-lt"/>
              <a:buAutoNum type="arabicPeriod"/>
            </a:pP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US" sz="12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and </a:t>
            </a: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US" sz="1200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cyber security</a:t>
            </a:r>
            <a:endParaRPr lang="en-US" sz="12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956" y="5193623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200" b="1" dirty="0">
              <a:solidFill>
                <a:srgbClr val="99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63801793"/>
              </p:ext>
            </p:extLst>
          </p:nvPr>
        </p:nvGraphicFramePr>
        <p:xfrm>
          <a:off x="304800" y="685800"/>
          <a:ext cx="661393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tangle 28"/>
          <p:cNvSpPr/>
          <p:nvPr/>
        </p:nvSpPr>
        <p:spPr>
          <a:xfrm>
            <a:off x="1243178" y="1825825"/>
            <a:ext cx="17043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993300"/>
                </a:solidFill>
                <a:latin typeface="+mn-lt"/>
              </a:rPr>
              <a:t>December 11, 2012  </a:t>
            </a:r>
            <a:endParaRPr lang="en-US" sz="1400" b="1" dirty="0">
              <a:solidFill>
                <a:srgbClr val="993300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85732" y="1825825"/>
            <a:ext cx="16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93300"/>
                </a:solidFill>
                <a:latin typeface="+mn-lt"/>
              </a:rPr>
              <a:t>December 12, 2012  </a:t>
            </a:r>
            <a:endParaRPr lang="en-US" sz="1400" b="1" dirty="0">
              <a:solidFill>
                <a:srgbClr val="993300"/>
              </a:solidFill>
              <a:latin typeface="+mn-lt"/>
            </a:endParaRPr>
          </a:p>
        </p:txBody>
      </p:sp>
      <p:pic>
        <p:nvPicPr>
          <p:cNvPr id="32" name="Picture 12" descr="U.S. Department of Homeland Security seal">
            <a:hlinkClick r:id="rId7" tooltip="Homeland Security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220860"/>
            <a:ext cx="637610" cy="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467937" y="6031823"/>
            <a:ext cx="244951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Cyber Security Evaluation Tool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343400" y="2209800"/>
            <a:ext cx="1829386" cy="1143000"/>
          </a:xfrm>
          <a:prstGeom prst="ellipse">
            <a:avLst/>
          </a:prstGeom>
          <a:noFill/>
          <a:ln w="19050">
            <a:solidFill>
              <a:srgbClr val="99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72834"/>
              </p:ext>
            </p:extLst>
          </p:nvPr>
        </p:nvGraphicFramePr>
        <p:xfrm>
          <a:off x="7086600" y="996410"/>
          <a:ext cx="1828800" cy="486269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28800"/>
              </a:tblGrid>
              <a:tr h="4136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Administrative</a:t>
                      </a:r>
                    </a:p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Standard or Question Set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Security</a:t>
                      </a:r>
                      <a:r>
                        <a:rPr lang="en-US" sz="1200" baseline="0" dirty="0" smtClean="0"/>
                        <a:t> Policy &amp; Procedures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Security</a:t>
                      </a:r>
                      <a:r>
                        <a:rPr lang="en-US" sz="1200" baseline="0" dirty="0" smtClean="0"/>
                        <a:t> Program </a:t>
                      </a:r>
                      <a:r>
                        <a:rPr lang="en-US" sz="1200" baseline="0" dirty="0" err="1" smtClean="0"/>
                        <a:t>Mgent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Config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 Management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Audit and</a:t>
                      </a:r>
                      <a:r>
                        <a:rPr lang="en-US" sz="1200" baseline="0" dirty="0" smtClean="0"/>
                        <a:t> Accountability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Development &amp; Maintenance 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Physica</a:t>
                      </a:r>
                      <a:r>
                        <a:rPr lang="en-US" sz="1200" baseline="0" dirty="0" smtClean="0"/>
                        <a:t>l &amp; Environment Security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Access</a:t>
                      </a:r>
                      <a:r>
                        <a:rPr lang="en-US" sz="1200" baseline="0" dirty="0" smtClean="0"/>
                        <a:t> Control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&amp; Information Integrity</a:t>
                      </a:r>
                      <a:endParaRPr lang="en-US" sz="1200" b="1" dirty="0"/>
                    </a:p>
                  </a:txBody>
                  <a:tcPr/>
                </a:tc>
              </a:tr>
              <a:tr h="3618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Network</a:t>
                      </a:r>
                      <a:r>
                        <a:rPr lang="en-US" sz="1200" baseline="0" dirty="0" smtClean="0"/>
                        <a:t> Architecture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&amp; Communication Protection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7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dirty="0" smtClean="0"/>
              <a:t>Train Control &amp; SCADA Key 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D873-101A-45D4-9FDD-8049FF8EF4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31481" y="3365503"/>
            <a:ext cx="1586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October 2013</a:t>
            </a:r>
            <a:endParaRPr lang="en-US" sz="14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5559623"/>
            <a:ext cx="2349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  <a:cs typeface="Arial" pitchFamily="34" charset="0"/>
              </a:rPr>
              <a:t>Nov ember – December 2012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5973" y="2057400"/>
            <a:ext cx="1618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defRPr/>
            </a:pPr>
            <a:r>
              <a:rPr lang="en-US" sz="1600" b="1" dirty="0" smtClean="0">
                <a:latin typeface="Arial Black" panose="020B0A04020102020204" pitchFamily="34" charset="0"/>
                <a:cs typeface="Arial" pitchFamily="34" charset="0"/>
              </a:rPr>
              <a:t>CSET Onsite</a:t>
            </a:r>
          </a:p>
          <a:p>
            <a:pPr marL="171450" indent="-171450">
              <a:defRPr/>
            </a:pPr>
            <a:r>
              <a:rPr lang="en-US" sz="1600" b="1" dirty="0" smtClean="0">
                <a:latin typeface="Arial Black" panose="020B0A04020102020204" pitchFamily="34" charset="0"/>
                <a:cs typeface="Arial" pitchFamily="34" charset="0"/>
              </a:rPr>
              <a:t>Assessment</a:t>
            </a:r>
            <a:endParaRPr lang="en-US" sz="1200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96423" y="2176961"/>
            <a:ext cx="2040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defRPr/>
            </a:pPr>
            <a:r>
              <a:rPr lang="en-US" sz="1600" b="1" dirty="0">
                <a:latin typeface="Arial Black" panose="020B0A04020102020204" pitchFamily="34" charset="0"/>
                <a:cs typeface="Arial" pitchFamily="34" charset="0"/>
              </a:rPr>
              <a:t>Gap </a:t>
            </a:r>
            <a:r>
              <a:rPr lang="en-US" sz="1600" b="1" dirty="0" smtClean="0">
                <a:latin typeface="Arial Black" panose="020B0A04020102020204" pitchFamily="34" charset="0"/>
                <a:cs typeface="Arial" pitchFamily="34" charset="0"/>
              </a:rPr>
              <a:t> Analysis</a:t>
            </a:r>
            <a:endParaRPr lang="en-US" sz="1600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0953" y="4572000"/>
            <a:ext cx="190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January to March 2013  </a:t>
            </a:r>
            <a:endParaRPr lang="en-US" sz="1400" b="1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53840" y="1575113"/>
            <a:ext cx="1418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+mn-lt"/>
                <a:cs typeface="Arial" pitchFamily="34" charset="0"/>
              </a:rPr>
              <a:t>Capital Projects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61" y="2691439"/>
            <a:ext cx="2679539" cy="1795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2" descr="U.S. Department of Homeland Security seal">
            <a:hlinkClick r:id="rId3" tooltip="Homeland Securit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91" y="1295400"/>
            <a:ext cx="875309" cy="86720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6" y="2654327"/>
            <a:ext cx="2183713" cy="2825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3" name="Picture 10" descr="http://martanet/data/marketing/logos/Logo+Device%20Color_Ne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0539" y="1612328"/>
            <a:ext cx="1065212" cy="381000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5334000" y="1292423"/>
            <a:ext cx="3297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 Black" panose="020B0A04020102020204" pitchFamily="34" charset="0"/>
                <a:cs typeface="Arial" pitchFamily="34" charset="0"/>
              </a:rPr>
              <a:t>Cyber Security Requirements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53" name="Picture 4" descr="APT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8753" y="6204204"/>
            <a:ext cx="606247" cy="65379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50998"/>
            <a:ext cx="2667000" cy="140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260725" cy="219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6004989"/>
            <a:ext cx="3201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CSET  4.1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APTA Control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Mapping Results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2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 Template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Custom 1">
      <a:dk1>
        <a:srgbClr val="0F243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A</Template>
  <TotalTime>984</TotalTime>
  <Words>672</Words>
  <Application>Microsoft Office PowerPoint</Application>
  <PresentationFormat>On-screen Show (4:3)</PresentationFormat>
  <Paragraphs>155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PPT Template A</vt:lpstr>
      <vt:lpstr>3_Office Theme</vt:lpstr>
      <vt:lpstr>2_Office Theme</vt:lpstr>
      <vt:lpstr>1_Office Theme</vt:lpstr>
      <vt:lpstr>1_Apex</vt:lpstr>
      <vt:lpstr>APTA Control and Communications Security Standards, and Cybersecurity Program at MARTA</vt:lpstr>
      <vt:lpstr>MARTA Vision and Strategic Priorities</vt:lpstr>
      <vt:lpstr>PowerPoint Presentation</vt:lpstr>
      <vt:lpstr>Control and Communications Security WG (CCSWG)</vt:lpstr>
      <vt:lpstr>Safety Critical Systems</vt:lpstr>
      <vt:lpstr>PowerPoint Presentation</vt:lpstr>
      <vt:lpstr>PowerPoint Presentation</vt:lpstr>
      <vt:lpstr>MARTA Police FY 13 Technology Security Assessment</vt:lpstr>
      <vt:lpstr>Train Control &amp; SCADA Key Milestones</vt:lpstr>
      <vt:lpstr>Train Control &amp; SCADA Key Milestones</vt:lpstr>
      <vt:lpstr>Lessons Learned</vt:lpstr>
      <vt:lpstr>Questions?  </vt:lpstr>
    </vt:vector>
  </TitlesOfParts>
  <Company>MARTA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Joy</dc:creator>
  <cp:lastModifiedBy>Dinning, Michael (VOLPE)</cp:lastModifiedBy>
  <cp:revision>66</cp:revision>
  <cp:lastPrinted>2015-01-05T22:17:23Z</cp:lastPrinted>
  <dcterms:created xsi:type="dcterms:W3CDTF">2014-08-20T20:22:49Z</dcterms:created>
  <dcterms:modified xsi:type="dcterms:W3CDTF">2015-04-20T14:13:54Z</dcterms:modified>
</cp:coreProperties>
</file>