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02E09-A715-42E4-BEF6-6588684C13DE}" type="datetimeFigureOut">
              <a:rPr lang="en-US" smtClean="0"/>
              <a:t>12/23/2014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B0BA6-AE89-400A-B283-23D009B4222F}" type="slidenum">
              <a:rPr lang="en-US" smtClean="0"/>
              <a:t>‹#›</a:t>
            </a:fld>
            <a:endParaRPr lang="en-US"/>
          </a:p>
        </p:txBody>
      </p:sp>
    </p:spTree>
    <p:extLst>
      <p:ext uri="{BB962C8B-B14F-4D97-AF65-F5344CB8AC3E}">
        <p14:creationId xmlns:p14="http://schemas.microsoft.com/office/powerpoint/2010/main" val="388252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ITE Georgia</a:t>
            </a:r>
            <a:endParaRPr lang="en-US" sz="1100" kern="1200" dirty="0" smtClean="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8FB41A-B0BD-4992-A5E6-F8FC48F05C3B}"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B4C15B-2FF1-4D4A-B736-E39259C619D4}" type="slidenum">
              <a:rPr lang="en-US" smtClean="0"/>
              <a:t>3</a:t>
            </a:fld>
            <a:endParaRPr lang="en-US"/>
          </a:p>
        </p:txBody>
      </p:sp>
    </p:spTree>
    <p:extLst>
      <p:ext uri="{BB962C8B-B14F-4D97-AF65-F5344CB8AC3E}">
        <p14:creationId xmlns:p14="http://schemas.microsoft.com/office/powerpoint/2010/main" val="203598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A311C-80A4-48ED-A7BA-C57F2D74A836}" type="datetimeFigureOut">
              <a:rPr lang="en-US" smtClean="0"/>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296279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A311C-80A4-48ED-A7BA-C57F2D74A836}" type="datetimeFigureOut">
              <a:rPr lang="en-US" smtClean="0"/>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132598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A311C-80A4-48ED-A7BA-C57F2D74A836}" type="datetimeFigureOut">
              <a:rPr lang="en-US" smtClean="0"/>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58687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A311C-80A4-48ED-A7BA-C57F2D74A836}" type="datetimeFigureOut">
              <a:rPr lang="en-US" smtClean="0"/>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2748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A311C-80A4-48ED-A7BA-C57F2D74A836}" type="datetimeFigureOut">
              <a:rPr lang="en-US" smtClean="0"/>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253925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8A311C-80A4-48ED-A7BA-C57F2D74A836}" type="datetimeFigureOut">
              <a:rPr lang="en-US" smtClean="0"/>
              <a:t>12/23/2014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71110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A311C-80A4-48ED-A7BA-C57F2D74A836}" type="datetimeFigureOut">
              <a:rPr lang="en-US" smtClean="0"/>
              <a:t>12/23/2014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6865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8A311C-80A4-48ED-A7BA-C57F2D74A836}" type="datetimeFigureOut">
              <a:rPr lang="en-US" smtClean="0"/>
              <a:t>12/23/2014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338482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A311C-80A4-48ED-A7BA-C57F2D74A836}" type="datetimeFigureOut">
              <a:rPr lang="en-US" smtClean="0"/>
              <a:t>12/23/2014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159935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A311C-80A4-48ED-A7BA-C57F2D74A836}" type="datetimeFigureOut">
              <a:rPr lang="en-US" smtClean="0"/>
              <a:t>12/23/2014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127065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A311C-80A4-48ED-A7BA-C57F2D74A836}" type="datetimeFigureOut">
              <a:rPr lang="en-US" smtClean="0"/>
              <a:t>12/23/2014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ACEE9-856B-4E10-B8F4-5B956E3DD178}" type="slidenum">
              <a:rPr lang="en-US" smtClean="0"/>
              <a:t>‹#›</a:t>
            </a:fld>
            <a:endParaRPr lang="en-US"/>
          </a:p>
        </p:txBody>
      </p:sp>
    </p:spTree>
    <p:extLst>
      <p:ext uri="{BB962C8B-B14F-4D97-AF65-F5344CB8AC3E}">
        <p14:creationId xmlns:p14="http://schemas.microsoft.com/office/powerpoint/2010/main" val="375944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A311C-80A4-48ED-A7BA-C57F2D74A836}" type="datetimeFigureOut">
              <a:rPr lang="en-US" smtClean="0"/>
              <a:t>12/23/2014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ACEE9-856B-4E10-B8F4-5B956E3DD178}" type="slidenum">
              <a:rPr lang="en-US" smtClean="0"/>
              <a:t>‹#›</a:t>
            </a:fld>
            <a:endParaRPr lang="en-US"/>
          </a:p>
        </p:txBody>
      </p:sp>
    </p:spTree>
    <p:extLst>
      <p:ext uri="{BB962C8B-B14F-4D97-AF65-F5344CB8AC3E}">
        <p14:creationId xmlns:p14="http://schemas.microsoft.com/office/powerpoint/2010/main" val="96837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bob arnold blvd.JPG"/>
          <p:cNvPicPr>
            <a:picLocks noChangeAspect="1"/>
          </p:cNvPicPr>
          <p:nvPr/>
        </p:nvPicPr>
        <p:blipFill>
          <a:blip r:embed="rId3" cstate="print"/>
          <a:srcRect/>
          <a:stretch>
            <a:fillRect/>
          </a:stretch>
        </p:blipFill>
        <p:spPr bwMode="auto">
          <a:xfrm>
            <a:off x="-38100" y="0"/>
            <a:ext cx="9182100" cy="6858000"/>
          </a:xfrm>
          <a:prstGeom prst="rect">
            <a:avLst/>
          </a:prstGeom>
          <a:noFill/>
          <a:ln w="9525">
            <a:noFill/>
            <a:miter lim="800000"/>
            <a:headEnd/>
            <a:tailEnd/>
          </a:ln>
        </p:spPr>
      </p:pic>
      <p:sp>
        <p:nvSpPr>
          <p:cNvPr id="2051" name="Rectangle 2"/>
          <p:cNvSpPr>
            <a:spLocks noChangeArrowheads="1"/>
          </p:cNvSpPr>
          <p:nvPr/>
        </p:nvSpPr>
        <p:spPr bwMode="auto">
          <a:xfrm>
            <a:off x="0" y="381000"/>
            <a:ext cx="9144000" cy="2344738"/>
          </a:xfrm>
          <a:prstGeom prst="rect">
            <a:avLst/>
          </a:prstGeom>
          <a:noFill/>
          <a:ln w="9525">
            <a:noFill/>
            <a:miter lim="800000"/>
            <a:headEnd/>
            <a:tailEnd/>
          </a:ln>
        </p:spPr>
        <p:txBody>
          <a:bodyPr>
            <a:spAutoFit/>
          </a:bodyPr>
          <a:lstStyle/>
          <a:p>
            <a:pPr algn="ctr">
              <a:spcBef>
                <a:spcPct val="20000"/>
              </a:spcBef>
            </a:pPr>
            <a:r>
              <a:rPr lang="en-US" sz="3600" b="1" dirty="0">
                <a:solidFill>
                  <a:schemeClr val="tx2"/>
                </a:solidFill>
                <a:latin typeface="Comic Sans MS" pitchFamily="66" charset="0"/>
              </a:rPr>
              <a:t>Robert Arnold</a:t>
            </a:r>
          </a:p>
          <a:p>
            <a:pPr algn="ctr">
              <a:spcBef>
                <a:spcPct val="20000"/>
              </a:spcBef>
            </a:pPr>
            <a:r>
              <a:rPr lang="en-US" sz="2800" b="1" dirty="0">
                <a:solidFill>
                  <a:schemeClr val="tx2"/>
                </a:solidFill>
                <a:latin typeface="Comic Sans MS" pitchFamily="66" charset="0"/>
              </a:rPr>
              <a:t>Federal Highway Administration</a:t>
            </a:r>
          </a:p>
          <a:p>
            <a:pPr algn="ctr">
              <a:spcBef>
                <a:spcPct val="20000"/>
              </a:spcBef>
            </a:pPr>
            <a:r>
              <a:rPr lang="en-US" sz="2800" b="1" dirty="0">
                <a:solidFill>
                  <a:schemeClr val="tx2"/>
                </a:solidFill>
                <a:latin typeface="Comic Sans MS" pitchFamily="66" charset="0"/>
              </a:rPr>
              <a:t>Director, Office of Transportation Management</a:t>
            </a:r>
          </a:p>
          <a:p>
            <a:pPr algn="ctr">
              <a:spcBef>
                <a:spcPct val="20000"/>
              </a:spcBef>
            </a:pPr>
            <a:endParaRPr lang="en-US" sz="3600" dirty="0">
              <a:solidFill>
                <a:schemeClr val="bg1"/>
              </a:solidFill>
              <a:latin typeface="Comic Sans MS" pitchFamily="66" charset="0"/>
            </a:endParaRPr>
          </a:p>
        </p:txBody>
      </p:sp>
    </p:spTree>
    <p:extLst>
      <p:ext uri="{BB962C8B-B14F-4D97-AF65-F5344CB8AC3E}">
        <p14:creationId xmlns:p14="http://schemas.microsoft.com/office/powerpoint/2010/main" val="2781195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Comic Sans MS" panose="030F0702030302020204" pitchFamily="66" charset="0"/>
              </a:rPr>
              <a:t>Beyond Roadway ITS</a:t>
            </a:r>
            <a:endParaRPr lang="en-US" dirty="0">
              <a:solidFill>
                <a:srgbClr val="C00000"/>
              </a:solidFill>
              <a:latin typeface="Comic Sans MS" panose="030F0702030302020204" pitchFamily="66" charset="0"/>
            </a:endParaRPr>
          </a:p>
        </p:txBody>
      </p:sp>
      <p:sp>
        <p:nvSpPr>
          <p:cNvPr id="3" name="Content Placeholder 2"/>
          <p:cNvSpPr>
            <a:spLocks noGrp="1"/>
          </p:cNvSpPr>
          <p:nvPr>
            <p:ph idx="1"/>
          </p:nvPr>
        </p:nvSpPr>
        <p:spPr>
          <a:xfrm>
            <a:off x="457200" y="1600201"/>
            <a:ext cx="8229600" cy="3048000"/>
          </a:xfrm>
        </p:spPr>
        <p:txBody>
          <a:bodyPr/>
          <a:lstStyle/>
          <a:p>
            <a:r>
              <a:rPr lang="en-US" dirty="0" smtClean="0"/>
              <a:t>Tolling</a:t>
            </a:r>
          </a:p>
          <a:p>
            <a:r>
              <a:rPr lang="en-US" dirty="0" smtClean="0"/>
              <a:t>Transit Communication</a:t>
            </a:r>
          </a:p>
          <a:p>
            <a:r>
              <a:rPr lang="en-US" dirty="0" smtClean="0"/>
              <a:t>Freight Size &amp; Weight inspection</a:t>
            </a:r>
          </a:p>
          <a:p>
            <a:r>
              <a:rPr lang="en-US" dirty="0" smtClean="0"/>
              <a:t>Border Crossing Inspection</a:t>
            </a:r>
          </a:p>
          <a:p>
            <a:r>
              <a:rPr lang="en-US" dirty="0" smtClean="0"/>
              <a:t>Connected  Vehicles</a:t>
            </a:r>
            <a:endParaRPr lang="en-US" dirty="0"/>
          </a:p>
        </p:txBody>
      </p:sp>
    </p:spTree>
    <p:extLst>
      <p:ext uri="{BB962C8B-B14F-4D97-AF65-F5344CB8AC3E}">
        <p14:creationId xmlns:p14="http://schemas.microsoft.com/office/powerpoint/2010/main" val="1522319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5566" y="228600"/>
            <a:ext cx="8305800" cy="6555641"/>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Membership:</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Primary and secondary contacts/resources</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Federal Highway Administration (FHWA)</a:t>
            </a:r>
          </a:p>
          <a:p>
            <a:r>
              <a:rPr lang="en-US" sz="1200" dirty="0">
                <a:latin typeface="Times New Roman" panose="02020603050405020304" pitchFamily="18" charset="0"/>
                <a:cs typeface="Times New Roman" panose="02020603050405020304" pitchFamily="18" charset="0"/>
              </a:rPr>
              <a:t>	FHWA Division Offices</a:t>
            </a:r>
          </a:p>
          <a:p>
            <a:r>
              <a:rPr lang="en-US" sz="1200" dirty="0" smtClean="0">
                <a:latin typeface="Times New Roman" panose="02020603050405020304" pitchFamily="18" charset="0"/>
                <a:cs typeface="Times New Roman" panose="02020603050405020304" pitchFamily="18" charset="0"/>
              </a:rPr>
              <a:t>	Other </a:t>
            </a:r>
            <a:r>
              <a:rPr lang="en-US" sz="1200" dirty="0">
                <a:latin typeface="Times New Roman" panose="02020603050405020304" pitchFamily="18" charset="0"/>
                <a:cs typeface="Times New Roman" panose="02020603050405020304" pitchFamily="18" charset="0"/>
              </a:rPr>
              <a:t>USDOT Modes (FTA, FRA, FMCSA, etc.)</a:t>
            </a:r>
          </a:p>
          <a:p>
            <a:r>
              <a:rPr lang="en-US" sz="1200" dirty="0" smtClean="0">
                <a:latin typeface="Times New Roman" panose="02020603050405020304" pitchFamily="18" charset="0"/>
                <a:cs typeface="Times New Roman" panose="02020603050405020304" pitchFamily="18" charset="0"/>
              </a:rPr>
              <a:t>	USDOT </a:t>
            </a:r>
            <a:r>
              <a:rPr lang="en-US" sz="1200" dirty="0">
                <a:latin typeface="Times New Roman" panose="02020603050405020304" pitchFamily="18" charset="0"/>
                <a:cs typeface="Times New Roman" panose="02020603050405020304" pitchFamily="18" charset="0"/>
              </a:rPr>
              <a:t>Cyber Security Action Team (Subgroup of the USDOT’s Safety Council)</a:t>
            </a:r>
          </a:p>
          <a:p>
            <a:r>
              <a:rPr lang="en-US" sz="1200" dirty="0" smtClean="0">
                <a:latin typeface="Times New Roman" panose="02020603050405020304" pitchFamily="18" charset="0"/>
                <a:cs typeface="Times New Roman" panose="02020603050405020304" pitchFamily="18" charset="0"/>
              </a:rPr>
              <a:t>	Industrial </a:t>
            </a:r>
            <a:r>
              <a:rPr lang="en-US" sz="1200" dirty="0">
                <a:latin typeface="Times New Roman" panose="02020603050405020304" pitchFamily="18" charset="0"/>
                <a:cs typeface="Times New Roman" panose="02020603050405020304" pitchFamily="18" charset="0"/>
              </a:rPr>
              <a:t>Control System – Computer Emergency Response Team (ICS-CERT) </a:t>
            </a:r>
          </a:p>
          <a:p>
            <a:r>
              <a:rPr lang="en-US" sz="1200" dirty="0" smtClean="0">
                <a:latin typeface="Times New Roman" panose="02020603050405020304" pitchFamily="18" charset="0"/>
                <a:cs typeface="Times New Roman" panose="02020603050405020304" pitchFamily="18" charset="0"/>
              </a:rPr>
              <a:t>	U.S</a:t>
            </a:r>
            <a:r>
              <a:rPr lang="en-US" sz="1200" dirty="0">
                <a:latin typeface="Times New Roman" panose="02020603050405020304" pitchFamily="18" charset="0"/>
                <a:cs typeface="Times New Roman" panose="02020603050405020304" pitchFamily="18" charset="0"/>
              </a:rPr>
              <a:t>. Department of Homeland Security / Federal Bureau of Investigation</a:t>
            </a:r>
          </a:p>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AASHTO</a:t>
            </a:r>
          </a:p>
          <a:p>
            <a:r>
              <a:rPr lang="en-US" sz="1200" dirty="0">
                <a:latin typeface="Times New Roman" panose="02020603050405020304" pitchFamily="18" charset="0"/>
                <a:cs typeface="Times New Roman" panose="02020603050405020304" pitchFamily="18" charset="0"/>
              </a:rPr>
              <a:t>	State DOT’s</a:t>
            </a:r>
          </a:p>
          <a:p>
            <a:r>
              <a:rPr lang="en-US" sz="1200" dirty="0">
                <a:latin typeface="Times New Roman" panose="02020603050405020304" pitchFamily="18" charset="0"/>
                <a:cs typeface="Times New Roman" panose="02020603050405020304" pitchFamily="18" charset="0"/>
              </a:rPr>
              <a:t>	Toll Authorities</a:t>
            </a:r>
          </a:p>
          <a:p>
            <a:r>
              <a:rPr lang="en-US" sz="1200" dirty="0" smtClean="0">
                <a:latin typeface="Times New Roman" panose="02020603050405020304" pitchFamily="18" charset="0"/>
                <a:cs typeface="Times New Roman" panose="02020603050405020304" pitchFamily="18" charset="0"/>
              </a:rPr>
              <a:t>	Multi-State </a:t>
            </a:r>
            <a:r>
              <a:rPr lang="en-US" sz="1200" dirty="0">
                <a:latin typeface="Times New Roman" panose="02020603050405020304" pitchFamily="18" charset="0"/>
                <a:cs typeface="Times New Roman" panose="02020603050405020304" pitchFamily="18" charset="0"/>
              </a:rPr>
              <a:t>Information Sharing and Analysis Center (MS-ISAC)</a:t>
            </a:r>
          </a:p>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NACTO</a:t>
            </a:r>
          </a:p>
          <a:p>
            <a:r>
              <a:rPr lang="en-US" sz="1200" dirty="0">
                <a:latin typeface="Times New Roman" panose="02020603050405020304" pitchFamily="18" charset="0"/>
                <a:cs typeface="Times New Roman" panose="02020603050405020304" pitchFamily="18" charset="0"/>
              </a:rPr>
              <a:t>	City DOT’s</a:t>
            </a:r>
          </a:p>
          <a:p>
            <a:r>
              <a:rPr lang="en-US" sz="1200" dirty="0" smtClean="0">
                <a:latin typeface="Times New Roman" panose="02020603050405020304" pitchFamily="18" charset="0"/>
                <a:cs typeface="Times New Roman" panose="02020603050405020304" pitchFamily="18" charset="0"/>
              </a:rPr>
              <a:t>	Department </a:t>
            </a:r>
            <a:r>
              <a:rPr lang="en-US" sz="1200" dirty="0">
                <a:latin typeface="Times New Roman" panose="02020603050405020304" pitchFamily="18" charset="0"/>
                <a:cs typeface="Times New Roman" panose="02020603050405020304" pitchFamily="18" charset="0"/>
              </a:rPr>
              <a:t>of Public Works</a:t>
            </a:r>
          </a:p>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ITE</a:t>
            </a:r>
          </a:p>
          <a:p>
            <a:r>
              <a:rPr lang="en-US" sz="1200" dirty="0">
                <a:latin typeface="Times New Roman" panose="02020603050405020304" pitchFamily="18" charset="0"/>
                <a:cs typeface="Times New Roman" panose="02020603050405020304" pitchFamily="18" charset="0"/>
              </a:rPr>
              <a:t>	Transportation Professionals</a:t>
            </a:r>
          </a:p>
          <a:p>
            <a:r>
              <a:rPr lang="en-US" sz="1200" dirty="0">
                <a:latin typeface="Times New Roman" panose="02020603050405020304" pitchFamily="18" charset="0"/>
                <a:cs typeface="Times New Roman" panose="02020603050405020304" pitchFamily="18" charset="0"/>
              </a:rPr>
              <a:t>	Standards Development Organization</a:t>
            </a:r>
          </a:p>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ITSA</a:t>
            </a:r>
          </a:p>
          <a:p>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Equipment </a:t>
            </a:r>
            <a:r>
              <a:rPr lang="en-US" sz="1200" dirty="0">
                <a:latin typeface="Times New Roman" panose="02020603050405020304" pitchFamily="18" charset="0"/>
                <a:cs typeface="Times New Roman" panose="02020603050405020304" pitchFamily="18" charset="0"/>
              </a:rPr>
              <a:t>manufacturers</a:t>
            </a:r>
          </a:p>
          <a:p>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Academia </a:t>
            </a:r>
            <a:r>
              <a:rPr lang="en-US" sz="1200" dirty="0">
                <a:latin typeface="Times New Roman" panose="02020603050405020304" pitchFamily="18" charset="0"/>
                <a:cs typeface="Times New Roman" panose="02020603050405020304" pitchFamily="18" charset="0"/>
              </a:rPr>
              <a:t>/ Researchers</a:t>
            </a:r>
          </a:p>
          <a:p>
            <a:r>
              <a:rPr lang="en-US" sz="1200" dirty="0">
                <a:latin typeface="Times New Roman" panose="02020603050405020304" pitchFamily="18" charset="0"/>
                <a:cs typeface="Times New Roman" panose="02020603050405020304" pitchFamily="18" charset="0"/>
              </a:rPr>
              <a:t> </a:t>
            </a:r>
          </a:p>
          <a:p>
            <a:r>
              <a:rPr lang="en-US" sz="1200" dirty="0" smtClean="0">
                <a:latin typeface="Times New Roman" panose="02020603050405020304" pitchFamily="18" charset="0"/>
                <a:cs typeface="Times New Roman" panose="02020603050405020304" pitchFamily="18" charset="0"/>
              </a:rPr>
              <a:t>NEMA</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Equipment </a:t>
            </a:r>
            <a:r>
              <a:rPr lang="en-US" sz="1200" dirty="0">
                <a:latin typeface="Times New Roman" panose="02020603050405020304" pitchFamily="18" charset="0"/>
                <a:cs typeface="Times New Roman" panose="02020603050405020304" pitchFamily="18" charset="0"/>
              </a:rPr>
              <a:t>manufacturers</a:t>
            </a:r>
          </a:p>
          <a:p>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Standards </a:t>
            </a:r>
            <a:r>
              <a:rPr lang="en-US" sz="1200" dirty="0">
                <a:latin typeface="Times New Roman" panose="02020603050405020304" pitchFamily="18" charset="0"/>
                <a:cs typeface="Times New Roman" panose="02020603050405020304" pitchFamily="18" charset="0"/>
              </a:rPr>
              <a:t>Development Organization</a:t>
            </a:r>
          </a:p>
          <a:p>
            <a:r>
              <a:rPr lang="en-US" sz="1200" dirty="0">
                <a:latin typeface="Times New Roman" panose="02020603050405020304" pitchFamily="18" charset="0"/>
                <a:cs typeface="Times New Roman" panose="02020603050405020304" pitchFamily="18" charset="0"/>
              </a:rPr>
              <a:t> </a:t>
            </a:r>
          </a:p>
          <a:p>
            <a:r>
              <a:rPr lang="en-US" sz="1200" dirty="0" smtClean="0">
                <a:latin typeface="Times New Roman" panose="02020603050405020304" pitchFamily="18" charset="0"/>
                <a:cs typeface="Times New Roman" panose="02020603050405020304" pitchFamily="18" charset="0"/>
              </a:rPr>
              <a:t>Transportation </a:t>
            </a:r>
            <a:r>
              <a:rPr lang="en-US" sz="1200" dirty="0">
                <a:latin typeface="Times New Roman" panose="02020603050405020304" pitchFamily="18" charset="0"/>
                <a:cs typeface="Times New Roman" panose="02020603050405020304" pitchFamily="18" charset="0"/>
              </a:rPr>
              <a:t>Research Board (TRB)</a:t>
            </a:r>
          </a:p>
          <a:p>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Committee </a:t>
            </a:r>
            <a:r>
              <a:rPr lang="en-US" sz="1200" dirty="0">
                <a:latin typeface="Times New Roman" panose="02020603050405020304" pitchFamily="18" charset="0"/>
                <a:cs typeface="Times New Roman" panose="02020603050405020304" pitchFamily="18" charset="0"/>
              </a:rPr>
              <a:t>on Critical Transportation Infrastructure Protection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56526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Comic Sans MS" panose="030F0702030302020204" pitchFamily="66" charset="0"/>
              </a:rPr>
              <a:t>Way Forward</a:t>
            </a:r>
            <a:endParaRPr lang="en-US" dirty="0">
              <a:solidFill>
                <a:srgbClr val="C00000"/>
              </a:solidFill>
              <a:latin typeface="Comic Sans MS" panose="030F0702030302020204" pitchFamily="66" charset="0"/>
            </a:endParaRPr>
          </a:p>
        </p:txBody>
      </p:sp>
      <p:sp>
        <p:nvSpPr>
          <p:cNvPr id="3" name="Content Placeholder 2"/>
          <p:cNvSpPr>
            <a:spLocks noGrp="1"/>
          </p:cNvSpPr>
          <p:nvPr>
            <p:ph idx="1"/>
          </p:nvPr>
        </p:nvSpPr>
        <p:spPr>
          <a:xfrm>
            <a:off x="228600" y="1371600"/>
            <a:ext cx="8686800" cy="5029200"/>
          </a:xfrm>
        </p:spPr>
        <p:txBody>
          <a:bodyPr>
            <a:noAutofit/>
          </a:bodyPr>
          <a:lstStyle/>
          <a:p>
            <a:pPr marL="0" indent="0" algn="ctr">
              <a:buNone/>
            </a:pPr>
            <a:r>
              <a:rPr lang="en-US" sz="1800" b="1" dirty="0">
                <a:latin typeface="Times New Roman" panose="02020603050405020304" pitchFamily="18" charset="0"/>
                <a:cs typeface="Times New Roman" panose="02020603050405020304" pitchFamily="18" charset="0"/>
              </a:rPr>
              <a:t>Actions</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Core organizations brief leadership and obtain by-in </a:t>
            </a:r>
            <a:r>
              <a:rPr lang="en-US" sz="1200" dirty="0">
                <a:latin typeface="Times New Roman" panose="02020603050405020304" pitchFamily="18" charset="0"/>
                <a:cs typeface="Times New Roman" panose="02020603050405020304" pitchFamily="18" charset="0"/>
              </a:rPr>
              <a:t>(AASHTO, ITE, ITSA, NEMA, FHWA)</a:t>
            </a:r>
          </a:p>
          <a:p>
            <a:r>
              <a:rPr lang="en-US" sz="1800" dirty="0">
                <a:latin typeface="Times New Roman" panose="02020603050405020304" pitchFamily="18" charset="0"/>
                <a:cs typeface="Times New Roman" panose="02020603050405020304" pitchFamily="18" charset="0"/>
              </a:rPr>
              <a:t>Coordination with USDOT Cyber Security Action Team and other USDOT modes </a:t>
            </a:r>
            <a:r>
              <a:rPr lang="en-US" sz="1200" dirty="0">
                <a:latin typeface="Times New Roman" panose="02020603050405020304" pitchFamily="18" charset="0"/>
                <a:cs typeface="Times New Roman" panose="02020603050405020304" pitchFamily="18" charset="0"/>
              </a:rPr>
              <a:t>(FHWA)</a:t>
            </a:r>
          </a:p>
          <a:p>
            <a:r>
              <a:rPr lang="en-US" sz="1800" dirty="0">
                <a:latin typeface="Times New Roman" panose="02020603050405020304" pitchFamily="18" charset="0"/>
                <a:cs typeface="Times New Roman" panose="02020603050405020304" pitchFamily="18" charset="0"/>
              </a:rPr>
              <a:t>Outreach to potential membership </a:t>
            </a:r>
            <a:r>
              <a:rPr lang="en-US" sz="1200" dirty="0">
                <a:latin typeface="Times New Roman" panose="02020603050405020304" pitchFamily="18" charset="0"/>
                <a:cs typeface="Times New Roman" panose="02020603050405020304" pitchFamily="18" charset="0"/>
              </a:rPr>
              <a:t>(AASHTO, ITE, ITSA, NEMA, FHWA)</a:t>
            </a:r>
          </a:p>
          <a:p>
            <a:r>
              <a:rPr lang="en-US" sz="1800" dirty="0">
                <a:latin typeface="Times New Roman" panose="02020603050405020304" pitchFamily="18" charset="0"/>
                <a:cs typeface="Times New Roman" panose="02020603050405020304" pitchFamily="18" charset="0"/>
              </a:rPr>
              <a:t>Coordinate with </a:t>
            </a:r>
            <a:r>
              <a:rPr lang="en-US" sz="1800" dirty="0" err="1">
                <a:latin typeface="Times New Roman" panose="02020603050405020304" pitchFamily="18" charset="0"/>
                <a:cs typeface="Times New Roman" panose="02020603050405020304" pitchFamily="18" charset="0"/>
              </a:rPr>
              <a:t>NOCoE</a:t>
            </a:r>
            <a:r>
              <a:rPr lang="en-US" sz="18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(AASHTO, FHWA)</a:t>
            </a:r>
          </a:p>
          <a:p>
            <a:r>
              <a:rPr lang="en-US" sz="1800" dirty="0">
                <a:latin typeface="Times New Roman" panose="02020603050405020304" pitchFamily="18" charset="0"/>
                <a:cs typeface="Times New Roman" panose="02020603050405020304" pitchFamily="18" charset="0"/>
              </a:rPr>
              <a:t>Draft multi-organizational agreement/governance </a:t>
            </a:r>
            <a:r>
              <a:rPr lang="en-US" sz="1200" dirty="0">
                <a:latin typeface="Times New Roman" panose="02020603050405020304" pitchFamily="18" charset="0"/>
                <a:cs typeface="Times New Roman" panose="02020603050405020304" pitchFamily="18" charset="0"/>
              </a:rPr>
              <a:t>(AASHTO, ITE, ITSA, NEMA, FHWA)</a:t>
            </a:r>
          </a:p>
          <a:p>
            <a:pPr marL="0" indent="0">
              <a:buNone/>
            </a:pPr>
            <a:r>
              <a:rPr lang="en-US" sz="1800" dirty="0">
                <a:latin typeface="Times New Roman" panose="02020603050405020304" pitchFamily="18" charset="0"/>
                <a:cs typeface="Times New Roman" panose="02020603050405020304" pitchFamily="18" charset="0"/>
              </a:rPr>
              <a:t> </a:t>
            </a:r>
          </a:p>
          <a:p>
            <a:pPr marL="0" indent="0" algn="ctr">
              <a:buNone/>
            </a:pPr>
            <a:r>
              <a:rPr lang="en-US" sz="1800" b="1" dirty="0">
                <a:latin typeface="Times New Roman" panose="02020603050405020304" pitchFamily="18" charset="0"/>
                <a:cs typeface="Times New Roman" panose="02020603050405020304" pitchFamily="18" charset="0"/>
              </a:rPr>
              <a:t>Timeline</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Core organizations confirm commitment to move forward – Jan 2015</a:t>
            </a:r>
          </a:p>
          <a:p>
            <a:r>
              <a:rPr lang="en-US" sz="1800" dirty="0">
                <a:latin typeface="Times New Roman" panose="02020603050405020304" pitchFamily="18" charset="0"/>
                <a:cs typeface="Times New Roman" panose="02020603050405020304" pitchFamily="18" charset="0"/>
              </a:rPr>
              <a:t>Associated membership outreach effort – Jan/Feb 2015</a:t>
            </a:r>
          </a:p>
          <a:p>
            <a:r>
              <a:rPr lang="en-US" sz="1800" dirty="0">
                <a:latin typeface="Times New Roman" panose="02020603050405020304" pitchFamily="18" charset="0"/>
                <a:cs typeface="Times New Roman" panose="02020603050405020304" pitchFamily="18" charset="0"/>
              </a:rPr>
              <a:t>Charter/agreement/governance/responsibilities developed </a:t>
            </a:r>
            <a:r>
              <a:rPr lang="en-US" sz="1800" dirty="0" smtClean="0">
                <a:latin typeface="Times New Roman" panose="02020603050405020304" pitchFamily="18" charset="0"/>
                <a:cs typeface="Times New Roman" panose="02020603050405020304" pitchFamily="18" charset="0"/>
              </a:rPr>
              <a:t>&amp; </a:t>
            </a:r>
            <a:r>
              <a:rPr lang="en-US" sz="1800" dirty="0">
                <a:latin typeface="Times New Roman" panose="02020603050405020304" pitchFamily="18" charset="0"/>
                <a:cs typeface="Times New Roman" panose="02020603050405020304" pitchFamily="18" charset="0"/>
              </a:rPr>
              <a:t>in place – Feb/March 2015</a:t>
            </a:r>
          </a:p>
          <a:p>
            <a:r>
              <a:rPr lang="en-US" sz="1800" dirty="0">
                <a:latin typeface="Times New Roman" panose="02020603050405020304" pitchFamily="18" charset="0"/>
                <a:cs typeface="Times New Roman" panose="02020603050405020304" pitchFamily="18" charset="0"/>
              </a:rPr>
              <a:t>Advisory/Alert system activated – March 2015</a:t>
            </a:r>
          </a:p>
          <a:p>
            <a:r>
              <a:rPr lang="en-US" sz="1800" dirty="0">
                <a:latin typeface="Times New Roman" panose="02020603050405020304" pitchFamily="18" charset="0"/>
                <a:cs typeface="Times New Roman" panose="02020603050405020304" pitchFamily="18" charset="0"/>
              </a:rPr>
              <a:t>Research roadmap established – April 2015</a:t>
            </a:r>
          </a:p>
          <a:p>
            <a:r>
              <a:rPr lang="en-US" sz="1800" dirty="0">
                <a:latin typeface="Times New Roman" panose="02020603050405020304" pitchFamily="18" charset="0"/>
                <a:cs typeface="Times New Roman" panose="02020603050405020304" pitchFamily="18" charset="0"/>
              </a:rPr>
              <a:t>Awareness and Education activities defined – April 2015</a:t>
            </a:r>
          </a:p>
        </p:txBody>
      </p:sp>
    </p:spTree>
    <p:extLst>
      <p:ext uri="{BB962C8B-B14F-4D97-AF65-F5344CB8AC3E}">
        <p14:creationId xmlns:p14="http://schemas.microsoft.com/office/powerpoint/2010/main" val="3862263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70025"/>
          </a:xfrm>
        </p:spPr>
        <p:txBody>
          <a:bodyPr/>
          <a:lstStyle/>
          <a:p>
            <a:r>
              <a:rPr lang="en-US" b="1" dirty="0">
                <a:solidFill>
                  <a:schemeClr val="tx2"/>
                </a:solidFill>
              </a:rPr>
              <a:t>Transportation Systems </a:t>
            </a:r>
            <a:r>
              <a:rPr lang="en-US" b="1" dirty="0" smtClean="0">
                <a:solidFill>
                  <a:schemeClr val="tx2"/>
                </a:solidFill>
              </a:rPr>
              <a:t/>
            </a:r>
            <a:br>
              <a:rPr lang="en-US" b="1" dirty="0" smtClean="0">
                <a:solidFill>
                  <a:schemeClr val="tx2"/>
                </a:solidFill>
              </a:rPr>
            </a:br>
            <a:r>
              <a:rPr lang="en-US" b="1" dirty="0" smtClean="0">
                <a:solidFill>
                  <a:schemeClr val="tx2"/>
                </a:solidFill>
              </a:rPr>
              <a:t>Cyber-Security  Framework</a:t>
            </a:r>
            <a:endParaRPr lang="en-US" dirty="0">
              <a:solidFill>
                <a:schemeClr val="tx2"/>
              </a:solidFill>
            </a:endParaRPr>
          </a:p>
        </p:txBody>
      </p:sp>
      <p:sp>
        <p:nvSpPr>
          <p:cNvPr id="3" name="Subtitle 2"/>
          <p:cNvSpPr>
            <a:spLocks noGrp="1"/>
          </p:cNvSpPr>
          <p:nvPr>
            <p:ph type="subTitle" idx="1"/>
          </p:nvPr>
        </p:nvSpPr>
        <p:spPr>
          <a:xfrm>
            <a:off x="1295400" y="2971800"/>
            <a:ext cx="6400800" cy="1752600"/>
          </a:xfrm>
        </p:spPr>
        <p:txBody>
          <a:bodyPr>
            <a:normAutofit/>
          </a:bodyPr>
          <a:lstStyle/>
          <a:p>
            <a:r>
              <a:rPr lang="en-US" dirty="0" smtClean="0">
                <a:solidFill>
                  <a:srgbClr val="C00000"/>
                </a:solidFill>
              </a:rPr>
              <a:t>A process to </a:t>
            </a:r>
          </a:p>
          <a:p>
            <a:r>
              <a:rPr lang="en-US" i="1" dirty="0" smtClean="0">
                <a:solidFill>
                  <a:srgbClr val="C00000"/>
                </a:solidFill>
              </a:rPr>
              <a:t>Monitor – Alert – Advise </a:t>
            </a:r>
          </a:p>
          <a:p>
            <a:r>
              <a:rPr lang="en-US" dirty="0" smtClean="0">
                <a:solidFill>
                  <a:srgbClr val="C00000"/>
                </a:solidFill>
              </a:rPr>
              <a:t>Owner/Operators of ITS deployments</a:t>
            </a:r>
            <a:endParaRPr lang="en-US" dirty="0">
              <a:solidFill>
                <a:srgbClr val="C00000"/>
              </a:solidFill>
            </a:endParaRPr>
          </a:p>
        </p:txBody>
      </p:sp>
    </p:spTree>
    <p:extLst>
      <p:ext uri="{BB962C8B-B14F-4D97-AF65-F5344CB8AC3E}">
        <p14:creationId xmlns:p14="http://schemas.microsoft.com/office/powerpoint/2010/main" val="3507070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ms.ukintpress.com/UserFiles/Image/TTT%20images/2014/06%20June/16.06.14/Sun-Hacker-D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63435"/>
            <a:ext cx="5715000" cy="3531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64245" y="402811"/>
            <a:ext cx="2438400" cy="1200329"/>
          </a:xfrm>
          <a:prstGeom prst="rect">
            <a:avLst/>
          </a:prstGeom>
        </p:spPr>
        <p:txBody>
          <a:bodyPr wrap="square">
            <a:spAutoFit/>
          </a:bodyPr>
          <a:lstStyle/>
          <a:p>
            <a:r>
              <a:rPr lang="en-US" sz="3600" dirty="0">
                <a:solidFill>
                  <a:srgbClr val="FFC000"/>
                </a:solidFill>
                <a:latin typeface="Arial" panose="020B0604020202020204" pitchFamily="34" charset="0"/>
                <a:cs typeface="Arial" panose="020B0604020202020204" pitchFamily="34" charset="0"/>
              </a:rPr>
              <a:t>From just </a:t>
            </a:r>
            <a:r>
              <a:rPr lang="en-US" sz="3600" dirty="0" smtClean="0">
                <a:solidFill>
                  <a:srgbClr val="FFC000"/>
                </a:solidFill>
                <a:latin typeface="Arial" panose="020B0604020202020204" pitchFamily="34" charset="0"/>
                <a:cs typeface="Arial" panose="020B0604020202020204" pitchFamily="34" charset="0"/>
              </a:rPr>
              <a:t>annoying</a:t>
            </a:r>
            <a:endParaRPr lang="en-US" sz="3600" dirty="0">
              <a:solidFill>
                <a:srgbClr val="FFC000"/>
              </a:solidFill>
              <a:latin typeface="Arial" panose="020B0604020202020204" pitchFamily="34" charset="0"/>
              <a:cs typeface="Arial" panose="020B0604020202020204" pitchFamily="34" charset="0"/>
            </a:endParaRPr>
          </a:p>
        </p:txBody>
      </p:sp>
      <p:sp>
        <p:nvSpPr>
          <p:cNvPr id="5" name="Rectangle 4"/>
          <p:cNvSpPr/>
          <p:nvPr/>
        </p:nvSpPr>
        <p:spPr>
          <a:xfrm>
            <a:off x="328814" y="3537236"/>
            <a:ext cx="2800895" cy="1200329"/>
          </a:xfrm>
          <a:prstGeom prst="rect">
            <a:avLst/>
          </a:prstGeom>
        </p:spPr>
        <p:txBody>
          <a:bodyPr wrap="none">
            <a:spAutoFit/>
          </a:bodyPr>
          <a:lstStyle/>
          <a:p>
            <a:r>
              <a:rPr lang="en-US" sz="3600" dirty="0" smtClean="0">
                <a:solidFill>
                  <a:srgbClr val="FF0000"/>
                </a:solidFill>
                <a:latin typeface="Arial" panose="020B0604020202020204" pitchFamily="34" charset="0"/>
                <a:cs typeface="Arial" panose="020B0604020202020204" pitchFamily="34" charset="0"/>
              </a:rPr>
              <a:t>To becoming</a:t>
            </a:r>
          </a:p>
          <a:p>
            <a:r>
              <a:rPr lang="en-US" sz="3600" dirty="0" smtClean="0">
                <a:solidFill>
                  <a:srgbClr val="FF0000"/>
                </a:solidFill>
                <a:latin typeface="Arial" panose="020B0604020202020204" pitchFamily="34" charset="0"/>
                <a:cs typeface="Arial" panose="020B0604020202020204" pitchFamily="34" charset="0"/>
              </a:rPr>
              <a:t> serious</a:t>
            </a:r>
            <a:endParaRPr lang="en-US" sz="3600" dirty="0">
              <a:solidFill>
                <a:srgbClr val="FF0000"/>
              </a:solidFill>
              <a:latin typeface="Arial" panose="020B0604020202020204" pitchFamily="34" charset="0"/>
              <a:cs typeface="Arial" panose="020B0604020202020204" pitchFamily="34" charset="0"/>
            </a:endParaRPr>
          </a:p>
        </p:txBody>
      </p:sp>
      <p:pic>
        <p:nvPicPr>
          <p:cNvPr id="8" name="Picture 2" descr="http://i.telegraph.co.uk/multimedia/archive/01290/zombie_1290011c.jpg"/>
          <p:cNvPicPr>
            <a:picLocks noChangeAspect="1" noChangeArrowheads="1"/>
          </p:cNvPicPr>
          <p:nvPr/>
        </p:nvPicPr>
        <p:blipFill rotWithShape="1">
          <a:blip r:embed="rId4">
            <a:extLst>
              <a:ext uri="{28A0092B-C50C-407E-A947-70E740481C1C}">
                <a14:useLocalDpi xmlns:a14="http://schemas.microsoft.com/office/drawing/2010/main" val="0"/>
              </a:ext>
            </a:extLst>
          </a:blip>
          <a:srcRect l="28839"/>
          <a:stretch/>
        </p:blipFill>
        <p:spPr bwMode="auto">
          <a:xfrm>
            <a:off x="245557" y="228600"/>
            <a:ext cx="2944712"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asset1.cbsistatic.com/cnwk.1d/i/bto/20090123/RoadSig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639215"/>
            <a:ext cx="2570466" cy="1927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557" y="4953000"/>
            <a:ext cx="3071575" cy="923330"/>
          </a:xfrm>
          <a:prstGeom prst="rect">
            <a:avLst/>
          </a:prstGeom>
        </p:spPr>
        <p:txBody>
          <a:bodyPr wrap="square">
            <a:spAutoFit/>
          </a:bodyPr>
          <a:lstStyle/>
          <a:p>
            <a:r>
              <a:rPr lang="en-US" dirty="0" smtClean="0"/>
              <a:t>DMS on publicly accessible IP address with an unchanged default password</a:t>
            </a:r>
            <a:endParaRPr lang="en-US" dirty="0"/>
          </a:p>
        </p:txBody>
      </p:sp>
      <p:sp>
        <p:nvSpPr>
          <p:cNvPr id="7" name="Rectangle 6"/>
          <p:cNvSpPr/>
          <p:nvPr/>
        </p:nvSpPr>
        <p:spPr>
          <a:xfrm>
            <a:off x="6003148" y="1752600"/>
            <a:ext cx="2988452" cy="1200329"/>
          </a:xfrm>
          <a:prstGeom prst="rect">
            <a:avLst/>
          </a:prstGeom>
        </p:spPr>
        <p:txBody>
          <a:bodyPr wrap="square">
            <a:spAutoFit/>
          </a:bodyPr>
          <a:lstStyle/>
          <a:p>
            <a:pPr defTabSz="931774">
              <a:defRPr/>
            </a:pPr>
            <a:r>
              <a:rPr lang="en-US" dirty="0" smtClean="0"/>
              <a:t>Unlocked </a:t>
            </a:r>
            <a:r>
              <a:rPr lang="en-US" dirty="0"/>
              <a:t>or easily </a:t>
            </a:r>
            <a:r>
              <a:rPr lang="en-US" dirty="0" smtClean="0"/>
              <a:t>accessed  control panels with uncomplicated or </a:t>
            </a:r>
            <a:r>
              <a:rPr lang="en-US" dirty="0"/>
              <a:t>unchanged default passwords. </a:t>
            </a:r>
          </a:p>
        </p:txBody>
      </p:sp>
    </p:spTree>
    <p:extLst>
      <p:ext uri="{BB962C8B-B14F-4D97-AF65-F5344CB8AC3E}">
        <p14:creationId xmlns:p14="http://schemas.microsoft.com/office/powerpoint/2010/main" val="4221506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ert.arnold\AppData\Local\Microsoft\Windows\Temporary Internet Files\Content.IE5\40THOQLH\MC9000449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8326"/>
            <a:ext cx="381341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obert.arnold\AppData\Local\Microsoft\Windows\Temporary Internet Files\Content.IE5\9FEMJY9N\MC9000560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157" y="2295773"/>
            <a:ext cx="3818745" cy="44421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81200" y="4800598"/>
            <a:ext cx="2206384" cy="646331"/>
          </a:xfrm>
          <a:prstGeom prst="rect">
            <a:avLst/>
          </a:prstGeom>
        </p:spPr>
        <p:txBody>
          <a:bodyPr wrap="square">
            <a:spAutoFit/>
          </a:bodyPr>
          <a:lstStyle/>
          <a:p>
            <a:r>
              <a:rPr lang="en-US" sz="3600" dirty="0" smtClean="0">
                <a:solidFill>
                  <a:srgbClr val="FFC000"/>
                </a:solidFill>
                <a:latin typeface="Arial" panose="020B0604020202020204" pitchFamily="34" charset="0"/>
                <a:cs typeface="Arial" panose="020B0604020202020204" pitchFamily="34" charset="0"/>
              </a:rPr>
              <a:t>Proposed</a:t>
            </a:r>
            <a:endParaRPr lang="en-US" sz="3600" dirty="0">
              <a:solidFill>
                <a:srgbClr val="FFC000"/>
              </a:solidFill>
              <a:latin typeface="Arial" panose="020B0604020202020204" pitchFamily="34" charset="0"/>
              <a:cs typeface="Arial" panose="020B0604020202020204" pitchFamily="34" charset="0"/>
            </a:endParaRPr>
          </a:p>
        </p:txBody>
      </p:sp>
      <p:sp>
        <p:nvSpPr>
          <p:cNvPr id="7" name="Rectangle 6"/>
          <p:cNvSpPr/>
          <p:nvPr/>
        </p:nvSpPr>
        <p:spPr>
          <a:xfrm>
            <a:off x="4343400" y="1066799"/>
            <a:ext cx="1714500" cy="646331"/>
          </a:xfrm>
          <a:prstGeom prst="rect">
            <a:avLst/>
          </a:prstGeom>
        </p:spPr>
        <p:txBody>
          <a:bodyPr wrap="square">
            <a:spAutoFit/>
          </a:bodyPr>
          <a:lstStyle/>
          <a:p>
            <a:r>
              <a:rPr lang="en-US" sz="3600" dirty="0" smtClean="0">
                <a:solidFill>
                  <a:srgbClr val="92D050"/>
                </a:solidFill>
                <a:latin typeface="Arial" panose="020B0604020202020204" pitchFamily="34" charset="0"/>
                <a:cs typeface="Arial" panose="020B0604020202020204" pitchFamily="34" charset="0"/>
              </a:rPr>
              <a:t>Current</a:t>
            </a:r>
            <a:endParaRPr lang="en-US" sz="36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68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Comic Sans MS" panose="030F0702030302020204" pitchFamily="66" charset="0"/>
                <a:ea typeface="Arial Unicode MS" panose="020B0604020202020204" pitchFamily="34" charset="-128"/>
                <a:cs typeface="Arial Unicode MS" panose="020B0604020202020204" pitchFamily="34" charset="-128"/>
              </a:rPr>
              <a:t>Purpose</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latin typeface="Arial" panose="020B0604020202020204" pitchFamily="34" charset="0"/>
                <a:cs typeface="Arial" panose="020B0604020202020204" pitchFamily="34" charset="0"/>
              </a:rPr>
              <a:t>Provide </a:t>
            </a:r>
            <a:r>
              <a:rPr lang="en-US" sz="2800" dirty="0">
                <a:latin typeface="Arial" panose="020B0604020202020204" pitchFamily="34" charset="0"/>
                <a:cs typeface="Arial" panose="020B0604020202020204" pitchFamily="34" charset="0"/>
              </a:rPr>
              <a:t>transportation system owners/operators a resource </a:t>
            </a:r>
            <a:r>
              <a:rPr lang="en-US" sz="2800" dirty="0" smtClean="0">
                <a:latin typeface="Arial" panose="020B0604020202020204" pitchFamily="34" charset="0"/>
                <a:cs typeface="Arial" panose="020B0604020202020204" pitchFamily="34" charset="0"/>
              </a:rPr>
              <a:t>for:</a:t>
            </a:r>
          </a:p>
          <a:p>
            <a:endParaRPr lang="en-US" sz="2800"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dentifying</a:t>
            </a:r>
            <a:r>
              <a:rPr lang="en-US" dirty="0">
                <a:latin typeface="Arial" panose="020B0604020202020204" pitchFamily="34" charset="0"/>
                <a:cs typeface="Arial" panose="020B0604020202020204" pitchFamily="34" charset="0"/>
              </a:rPr>
              <a:t>, alerting, and advising on cybersecurity incidents specific to transportation systems and </a:t>
            </a:r>
            <a:r>
              <a:rPr lang="en-US" dirty="0" smtClean="0">
                <a:latin typeface="Arial" panose="020B0604020202020204" pitchFamily="34" charset="0"/>
                <a:cs typeface="Arial" panose="020B0604020202020204" pitchFamily="34" charset="0"/>
              </a:rPr>
              <a:t>infrastructure</a:t>
            </a: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Investigating </a:t>
            </a:r>
            <a:r>
              <a:rPr lang="en-US" dirty="0">
                <a:latin typeface="Arial" panose="020B0604020202020204" pitchFamily="34" charset="0"/>
                <a:cs typeface="Arial" panose="020B0604020202020204" pitchFamily="34" charset="0"/>
              </a:rPr>
              <a:t>potential system </a:t>
            </a:r>
            <a:r>
              <a:rPr lang="en-US" dirty="0" smtClean="0">
                <a:latin typeface="Arial" panose="020B0604020202020204" pitchFamily="34" charset="0"/>
                <a:cs typeface="Arial" panose="020B0604020202020204" pitchFamily="34" charset="0"/>
              </a:rPr>
              <a:t>vulnerabilities</a:t>
            </a: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Education </a:t>
            </a:r>
            <a:r>
              <a:rPr lang="en-US" dirty="0">
                <a:latin typeface="Arial" panose="020B0604020202020204" pitchFamily="34" charset="0"/>
                <a:cs typeface="Arial" panose="020B0604020202020204" pitchFamily="34" charset="0"/>
              </a:rPr>
              <a:t>and awareness training/information</a:t>
            </a:r>
          </a:p>
          <a:p>
            <a:endParaRPr lang="en-US" dirty="0"/>
          </a:p>
          <a:p>
            <a:endParaRPr lang="en-US" dirty="0"/>
          </a:p>
        </p:txBody>
      </p:sp>
    </p:spTree>
    <p:extLst>
      <p:ext uri="{BB962C8B-B14F-4D97-AF65-F5344CB8AC3E}">
        <p14:creationId xmlns:p14="http://schemas.microsoft.com/office/powerpoint/2010/main" val="3708225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Comic Sans MS" panose="030F0702030302020204" pitchFamily="66" charset="0"/>
              </a:rPr>
              <a:t>Dimensions of Threat</a:t>
            </a:r>
            <a:endParaRPr lang="en-US" dirty="0">
              <a:solidFill>
                <a:srgbClr val="C00000"/>
              </a:solidFill>
              <a:latin typeface="Comic Sans MS" panose="030F0702030302020204" pitchFamily="66" charset="0"/>
            </a:endParaRPr>
          </a:p>
        </p:txBody>
      </p:sp>
      <p:sp>
        <p:nvSpPr>
          <p:cNvPr id="3" name="Content Placeholder 2"/>
          <p:cNvSpPr>
            <a:spLocks noGrp="1"/>
          </p:cNvSpPr>
          <p:nvPr>
            <p:ph idx="1"/>
          </p:nvPr>
        </p:nvSpPr>
        <p:spPr>
          <a:xfrm>
            <a:off x="304800" y="1676401"/>
            <a:ext cx="8610600" cy="3581400"/>
          </a:xfrm>
        </p:spPr>
        <p:txBody>
          <a:bodyPr>
            <a:normAutofit/>
          </a:bodyPr>
          <a:lstStyle/>
          <a:p>
            <a:r>
              <a:rPr lang="en-US" sz="3600" dirty="0" smtClean="0">
                <a:latin typeface="Arial" panose="020B0604020202020204" pitchFamily="34" charset="0"/>
                <a:cs typeface="Arial" panose="020B0604020202020204" pitchFamily="34" charset="0"/>
              </a:rPr>
              <a:t>Malicious attack</a:t>
            </a:r>
          </a:p>
          <a:p>
            <a:pPr marL="0" indent="0">
              <a:buNone/>
            </a:pPr>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Non-malicious operational error</a:t>
            </a:r>
          </a:p>
          <a:p>
            <a:r>
              <a:rPr lang="en-US" sz="3600" dirty="0" smtClean="0">
                <a:latin typeface="Arial" panose="020B0604020202020204" pitchFamily="34" charset="0"/>
                <a:cs typeface="Arial" panose="020B0604020202020204" pitchFamily="34" charset="0"/>
              </a:rPr>
              <a:t>Lack of system reliability</a:t>
            </a:r>
          </a:p>
          <a:p>
            <a:r>
              <a:rPr lang="en-US" sz="3600" dirty="0" smtClean="0">
                <a:latin typeface="Arial" panose="020B0604020202020204" pitchFamily="34" charset="0"/>
                <a:cs typeface="Arial" panose="020B0604020202020204" pitchFamily="34" charset="0"/>
              </a:rPr>
              <a:t>Untrustworthy practices by the operator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405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Comic Sans MS" panose="030F0702030302020204" pitchFamily="66" charset="0"/>
              </a:rPr>
              <a:t>Governing Assumptions</a:t>
            </a:r>
            <a:endParaRPr lang="en-US" dirty="0">
              <a:solidFill>
                <a:srgbClr val="C00000"/>
              </a:solidFill>
              <a:latin typeface="Comic Sans MS" panose="030F0702030302020204" pitchFamily="66" charset="0"/>
            </a:endParaRPr>
          </a:p>
        </p:txBody>
      </p:sp>
      <p:sp>
        <p:nvSpPr>
          <p:cNvPr id="3" name="Content Placeholder 2"/>
          <p:cNvSpPr>
            <a:spLocks noGrp="1"/>
          </p:cNvSpPr>
          <p:nvPr>
            <p:ph idx="1"/>
          </p:nvPr>
        </p:nvSpPr>
        <p:spPr>
          <a:xfrm>
            <a:off x="457200" y="1371600"/>
            <a:ext cx="8229600" cy="5029200"/>
          </a:xfrm>
        </p:spPr>
        <p:txBody>
          <a:bodyPr>
            <a:normAutofit fontScale="92500" lnSpcReduction="10000"/>
          </a:bodyPr>
          <a:lstStyle/>
          <a:p>
            <a:pPr marL="0" indent="0">
              <a:buNone/>
            </a:pPr>
            <a:r>
              <a:rPr lang="en-US" dirty="0" smtClean="0"/>
              <a:t>Make </a:t>
            </a:r>
            <a:r>
              <a:rPr lang="en-US" dirty="0"/>
              <a:t>every effort to provide confidentiality of </a:t>
            </a:r>
            <a:r>
              <a:rPr lang="en-US" dirty="0" smtClean="0"/>
              <a:t>findings </a:t>
            </a:r>
            <a:r>
              <a:rPr lang="en-US" dirty="0"/>
              <a:t>due to the sensitivity </a:t>
            </a:r>
            <a:r>
              <a:rPr lang="en-US" dirty="0" smtClean="0"/>
              <a:t>of:</a:t>
            </a:r>
          </a:p>
          <a:p>
            <a:r>
              <a:rPr lang="en-US" dirty="0" smtClean="0"/>
              <a:t>Inadvertently </a:t>
            </a:r>
            <a:r>
              <a:rPr lang="en-US" dirty="0"/>
              <a:t>assisting cyber attackers through dissemination of unresolved </a:t>
            </a:r>
            <a:r>
              <a:rPr lang="en-US" dirty="0" smtClean="0"/>
              <a:t>vulnerabilities;</a:t>
            </a:r>
          </a:p>
          <a:p>
            <a:r>
              <a:rPr lang="en-US" dirty="0" smtClean="0"/>
              <a:t>Potential </a:t>
            </a:r>
            <a:r>
              <a:rPr lang="en-US" dirty="0"/>
              <a:t>of shutting down information gathering within the ITS and owner/operator community due to receiving unfavorable and critical reports from media </a:t>
            </a:r>
            <a:r>
              <a:rPr lang="en-US" dirty="0" smtClean="0"/>
              <a:t>sources; and  </a:t>
            </a:r>
          </a:p>
          <a:p>
            <a:r>
              <a:rPr lang="en-US" dirty="0" smtClean="0"/>
              <a:t>Work </a:t>
            </a:r>
            <a:r>
              <a:rPr lang="en-US" dirty="0"/>
              <a:t>with existing organizations internal to the transportation industry and externally with the cybersecurity and ICS communities.</a:t>
            </a:r>
          </a:p>
          <a:p>
            <a:endParaRPr lang="en-US" dirty="0"/>
          </a:p>
        </p:txBody>
      </p:sp>
    </p:spTree>
    <p:extLst>
      <p:ext uri="{BB962C8B-B14F-4D97-AF65-F5344CB8AC3E}">
        <p14:creationId xmlns:p14="http://schemas.microsoft.com/office/powerpoint/2010/main" val="3113147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Comic Sans MS" panose="030F0702030302020204" pitchFamily="66" charset="0"/>
              </a:rPr>
              <a:t>Organizational Platform</a:t>
            </a:r>
            <a:endParaRPr lang="en-US" dirty="0">
              <a:solidFill>
                <a:srgbClr val="C0000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dirty="0" smtClean="0"/>
              <a:t>Multi-organizational </a:t>
            </a:r>
            <a:r>
              <a:rPr lang="en-US" dirty="0"/>
              <a:t>cyber security workgroup </a:t>
            </a:r>
            <a:endParaRPr lang="en-US" dirty="0" smtClean="0"/>
          </a:p>
          <a:p>
            <a:pPr lvl="1"/>
            <a:r>
              <a:rPr lang="en-US" dirty="0" smtClean="0"/>
              <a:t>Federal, State, and local / public &amp; private sector</a:t>
            </a:r>
          </a:p>
          <a:p>
            <a:pPr lvl="1"/>
            <a:endParaRPr lang="en-US" dirty="0" smtClean="0"/>
          </a:p>
          <a:p>
            <a:r>
              <a:rPr lang="en-US" dirty="0" smtClean="0"/>
              <a:t>Use </a:t>
            </a:r>
            <a:r>
              <a:rPr lang="en-US" dirty="0"/>
              <a:t>the </a:t>
            </a:r>
            <a:r>
              <a:rPr lang="en-US" dirty="0" smtClean="0"/>
              <a:t>National </a:t>
            </a:r>
            <a:r>
              <a:rPr lang="en-US" dirty="0"/>
              <a:t>Operations Center for Excellence </a:t>
            </a:r>
            <a:r>
              <a:rPr lang="en-US" dirty="0" smtClean="0"/>
              <a:t>for:</a:t>
            </a:r>
          </a:p>
          <a:p>
            <a:pPr lvl="1"/>
            <a:r>
              <a:rPr lang="en-US" dirty="0" smtClean="0"/>
              <a:t>reporting </a:t>
            </a:r>
            <a:r>
              <a:rPr lang="en-US" dirty="0"/>
              <a:t>and alert </a:t>
            </a:r>
            <a:r>
              <a:rPr lang="en-US" dirty="0" smtClean="0"/>
              <a:t>function</a:t>
            </a:r>
          </a:p>
          <a:p>
            <a:pPr lvl="1"/>
            <a:r>
              <a:rPr lang="en-US" dirty="0" smtClean="0"/>
              <a:t>information </a:t>
            </a:r>
            <a:r>
              <a:rPr lang="en-US" dirty="0"/>
              <a:t>and expert advice gateway, </a:t>
            </a:r>
            <a:r>
              <a:rPr lang="en-US" dirty="0" smtClean="0"/>
              <a:t>and</a:t>
            </a:r>
          </a:p>
          <a:p>
            <a:pPr lvl="1"/>
            <a:r>
              <a:rPr lang="en-US" dirty="0" smtClean="0"/>
              <a:t>education/awareness </a:t>
            </a:r>
            <a:r>
              <a:rPr lang="en-US" dirty="0"/>
              <a:t>portal. </a:t>
            </a:r>
          </a:p>
          <a:p>
            <a:pPr marL="0" indent="0">
              <a:buNone/>
            </a:pPr>
            <a:endParaRPr lang="en-US" dirty="0"/>
          </a:p>
        </p:txBody>
      </p:sp>
    </p:spTree>
    <p:extLst>
      <p:ext uri="{BB962C8B-B14F-4D97-AF65-F5344CB8AC3E}">
        <p14:creationId xmlns:p14="http://schemas.microsoft.com/office/powerpoint/2010/main" val="3789105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solidFill>
                  <a:srgbClr val="C00000"/>
                </a:solidFill>
                <a:latin typeface="Comic Sans MS" panose="030F0702030302020204" pitchFamily="66" charset="0"/>
              </a:rPr>
              <a:t>Functions</a:t>
            </a:r>
            <a:endParaRPr lang="en-US" dirty="0">
              <a:solidFill>
                <a:srgbClr val="C00000"/>
              </a:solidFill>
              <a:latin typeface="Comic Sans MS" panose="030F0702030302020204" pitchFamily="66" charset="0"/>
            </a:endParaRPr>
          </a:p>
        </p:txBody>
      </p:sp>
      <p:sp>
        <p:nvSpPr>
          <p:cNvPr id="3" name="Content Placeholder 2"/>
          <p:cNvSpPr>
            <a:spLocks noGrp="1"/>
          </p:cNvSpPr>
          <p:nvPr>
            <p:ph idx="1"/>
          </p:nvPr>
        </p:nvSpPr>
        <p:spPr>
          <a:xfrm>
            <a:off x="1852898" y="1219200"/>
            <a:ext cx="6833901" cy="4983163"/>
          </a:xfrm>
        </p:spPr>
        <p:txBody>
          <a:bodyPr>
            <a:normAutofit fontScale="40000" lnSpcReduction="20000"/>
          </a:bodyPr>
          <a:lstStyle/>
          <a:p>
            <a:pPr marL="0" indent="0">
              <a:buNone/>
            </a:pPr>
            <a:r>
              <a:rPr lang="en-US" dirty="0"/>
              <a:t> </a:t>
            </a:r>
          </a:p>
          <a:p>
            <a:pPr marL="0" indent="0">
              <a:buNone/>
            </a:pPr>
            <a:r>
              <a:rPr lang="en-US" sz="6700" i="1" dirty="0" smtClean="0">
                <a:latin typeface="Arial" panose="020B0604020202020204" pitchFamily="34" charset="0"/>
                <a:cs typeface="Arial" panose="020B0604020202020204" pitchFamily="34" charset="0"/>
              </a:rPr>
              <a:t>Monitoring</a:t>
            </a:r>
            <a:r>
              <a:rPr lang="en-US" i="1" dirty="0" smtClean="0">
                <a:latin typeface="Arial" panose="020B0604020202020204" pitchFamily="34" charset="0"/>
                <a:cs typeface="Arial" panose="020B0604020202020204" pitchFamily="34" charset="0"/>
              </a:rPr>
              <a:t> - </a:t>
            </a:r>
            <a:r>
              <a:rPr lang="en-US" dirty="0" smtClean="0">
                <a:latin typeface="Arial" panose="020B0604020202020204" pitchFamily="34" charset="0"/>
                <a:cs typeface="Arial" panose="020B0604020202020204" pitchFamily="34" charset="0"/>
              </a:rPr>
              <a:t>Provide </a:t>
            </a:r>
            <a:r>
              <a:rPr lang="en-US" dirty="0">
                <a:latin typeface="Arial" panose="020B0604020202020204" pitchFamily="34" charset="0"/>
                <a:cs typeface="Arial" panose="020B0604020202020204" pitchFamily="34" charset="0"/>
              </a:rPr>
              <a:t>stakeholders a secure method to notify the CS WG of events, incidents, or vulnerabilities without exposing observed or suspected activities to the public. There are two reasons to have this more limited communication verses a list serve or other more public discussion forums; 1) assure confidentiality of the owner/operator who’s system was attacked and 2) avoid exposing unresolved </a:t>
            </a:r>
            <a:r>
              <a:rPr lang="en-US" dirty="0" smtClean="0">
                <a:latin typeface="Arial" panose="020B0604020202020204" pitchFamily="34" charset="0"/>
                <a:cs typeface="Arial" panose="020B0604020202020204" pitchFamily="34" charset="0"/>
              </a:rPr>
              <a:t>vulnerabilities. Regularly </a:t>
            </a:r>
            <a:r>
              <a:rPr lang="en-US" dirty="0">
                <a:latin typeface="Arial" panose="020B0604020202020204" pitchFamily="34" charset="0"/>
                <a:cs typeface="Arial" panose="020B0604020202020204" pitchFamily="34" charset="0"/>
              </a:rPr>
              <a:t>monitor other sources such as Homeland Security’s ICS-CERT and MS-ISAC for attacks and advisory alerts. Provide these same resources with findings as appropriate while not violating confidentiality &amp; exposure principles.</a:t>
            </a: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sz="6700" i="1" dirty="0" smtClean="0">
                <a:latin typeface="Arial" panose="020B0604020202020204" pitchFamily="34" charset="0"/>
                <a:cs typeface="Arial" panose="020B0604020202020204" pitchFamily="34" charset="0"/>
              </a:rPr>
              <a:t>Alert - </a:t>
            </a:r>
            <a:r>
              <a:rPr lang="en-US" dirty="0" smtClean="0">
                <a:latin typeface="Arial" panose="020B0604020202020204" pitchFamily="34" charset="0"/>
                <a:cs typeface="Arial" panose="020B0604020202020204" pitchFamily="34" charset="0"/>
              </a:rPr>
              <a:t>Develop </a:t>
            </a:r>
            <a:r>
              <a:rPr lang="en-US" dirty="0">
                <a:latin typeface="Arial" panose="020B0604020202020204" pitchFamily="34" charset="0"/>
                <a:cs typeface="Arial" panose="020B0604020202020204" pitchFamily="34" charset="0"/>
              </a:rPr>
              <a:t>an alert network of system owners, operating professionals, manufactures, and oversight/stewardship agencies (i.e. FHWA Divisions).  This would be for quick reaction to on-going events and providing initial remedial advice.  This might include directions on how to handle and distribute this information (e.g. confidential, general dissemination, etc</a:t>
            </a:r>
            <a:r>
              <a:rPr lang="en-US" dirty="0" smtClean="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sz="6700" i="1" dirty="0" smtClean="0">
                <a:latin typeface="Arial" panose="020B0604020202020204" pitchFamily="34" charset="0"/>
                <a:cs typeface="Arial" panose="020B0604020202020204" pitchFamily="34" charset="0"/>
              </a:rPr>
              <a:t>Advisory - </a:t>
            </a:r>
            <a:r>
              <a:rPr lang="en-US" dirty="0" smtClean="0">
                <a:latin typeface="Arial" panose="020B0604020202020204" pitchFamily="34" charset="0"/>
                <a:cs typeface="Arial" panose="020B0604020202020204" pitchFamily="34" charset="0"/>
              </a:rPr>
              <a:t>Form </a:t>
            </a:r>
            <a:r>
              <a:rPr lang="en-US" dirty="0">
                <a:latin typeface="Arial" panose="020B0604020202020204" pitchFamily="34" charset="0"/>
                <a:cs typeface="Arial" panose="020B0604020202020204" pitchFamily="34" charset="0"/>
              </a:rPr>
              <a:t>expert sub-teams to develop/disseminate advice and solutions to attacks/threats, identify and manage needed research, and develop education and awareness products for stakeholder groups.  Coordinate with other appropriate non-transportation specific organizations (ICS-CERT, MS-ISAC, DHS, etc.).</a:t>
            </a:r>
          </a:p>
          <a:p>
            <a:endParaRPr lang="en-US" dirty="0">
              <a:latin typeface="Arial" panose="020B0604020202020204" pitchFamily="34" charset="0"/>
              <a:cs typeface="Arial" panose="020B0604020202020204" pitchFamily="34" charset="0"/>
            </a:endParaRPr>
          </a:p>
        </p:txBody>
      </p:sp>
      <p:pic>
        <p:nvPicPr>
          <p:cNvPr id="1026" name="Picture 2" descr="C:\Users\robert.arnold\AppData\Local\Microsoft\Windows\Temporary Internet Files\Content.IE5\HU10V9GK\fire-bell-alarm-clock[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010" y="3213904"/>
            <a:ext cx="1317089" cy="1317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bert.arnold\AppData\Local\Microsoft\Windows\Temporary Internet Files\Content.IE5\0GWSBKQA\large-Magnifying-Glass-0-429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16" y="1462269"/>
            <a:ext cx="123567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obert.arnold\AppData\Local\Microsoft\Windows\Temporary Internet Files\Content.IE5\HU10V9GK\megaphon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65" y="4890303"/>
            <a:ext cx="1394377" cy="139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44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314</Words>
  <Application>Microsoft Office PowerPoint</Application>
  <PresentationFormat>On-screen Show (4:3)</PresentationFormat>
  <Paragraphs>109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Transportation Systems  Cyber-Security  Framework</vt:lpstr>
      <vt:lpstr>PowerPoint Presentation</vt:lpstr>
      <vt:lpstr>PowerPoint Presentation</vt:lpstr>
      <vt:lpstr>Purpose </vt:lpstr>
      <vt:lpstr>Dimensions of Threat</vt:lpstr>
      <vt:lpstr>Governing Assumptions</vt:lpstr>
      <vt:lpstr>Organizational Platform</vt:lpstr>
      <vt:lpstr>Functions</vt:lpstr>
      <vt:lpstr>Beyond Roadway ITS</vt:lpstr>
      <vt:lpstr>PowerPoint Presentation</vt:lpstr>
      <vt:lpstr>Way Forward</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Dinning, Michael (VOLPE)</cp:lastModifiedBy>
  <cp:revision>15</cp:revision>
  <dcterms:created xsi:type="dcterms:W3CDTF">2014-12-17T18:18:14Z</dcterms:created>
  <dcterms:modified xsi:type="dcterms:W3CDTF">2014-12-23T15:21:48Z</dcterms:modified>
</cp:coreProperties>
</file>