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5" r:id="rId1"/>
  </p:sldMasterIdLst>
  <p:notesMasterIdLst>
    <p:notesMasterId r:id="rId12"/>
  </p:notesMasterIdLst>
  <p:sldIdLst>
    <p:sldId id="448" r:id="rId2"/>
    <p:sldId id="444" r:id="rId3"/>
    <p:sldId id="440" r:id="rId4"/>
    <p:sldId id="456" r:id="rId5"/>
    <p:sldId id="308" r:id="rId6"/>
    <p:sldId id="451" r:id="rId7"/>
    <p:sldId id="454" r:id="rId8"/>
    <p:sldId id="452" r:id="rId9"/>
    <p:sldId id="453" r:id="rId10"/>
    <p:sldId id="442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 Bye" initials="PB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86146" autoAdjust="0"/>
  </p:normalViewPr>
  <p:slideViewPr>
    <p:cSldViewPr>
      <p:cViewPr varScale="1">
        <p:scale>
          <a:sx n="70" d="100"/>
          <a:sy n="70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0" d="100"/>
          <a:sy n="70" d="100"/>
        </p:scale>
        <p:origin x="-2442" y="-7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69920" cy="480060"/>
          </a:xfrm>
          <a:prstGeom prst="rect">
            <a:avLst/>
          </a:prstGeom>
        </p:spPr>
        <p:txBody>
          <a:bodyPr vert="horz" lIns="96650" tIns="48326" rIns="96650" bIns="483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650" tIns="48326" rIns="96650" bIns="483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F0F23AF4-9D9C-4B13-B690-737F7BB935CB}" type="datetimeFigureOut">
              <a:rPr lang="en-US"/>
              <a:pPr>
                <a:defRPr/>
              </a:pPr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0" tIns="48326" rIns="96650" bIns="4832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650" tIns="48326" rIns="96650" bIns="4832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474"/>
            <a:ext cx="3169920" cy="480060"/>
          </a:xfrm>
          <a:prstGeom prst="rect">
            <a:avLst/>
          </a:prstGeom>
        </p:spPr>
        <p:txBody>
          <a:bodyPr vert="horz" lIns="96650" tIns="48326" rIns="96650" bIns="483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0" tIns="48326" rIns="96650" bIns="483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25F6431-D240-4301-BD37-287FA4987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04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5F6431-D240-4301-BD37-287FA4987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5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5F6431-D240-4301-BD37-287FA4987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Increasing </a:t>
            </a:r>
            <a:r>
              <a:rPr lang="en-US" dirty="0"/>
              <a:t>dependence on </a:t>
            </a:r>
            <a:r>
              <a:rPr lang="en-US" dirty="0" smtClean="0"/>
              <a:t>digital components,  </a:t>
            </a:r>
            <a:r>
              <a:rPr lang="en-US" dirty="0"/>
              <a:t>systems and </a:t>
            </a:r>
            <a:r>
              <a:rPr lang="en-US" dirty="0" smtClean="0"/>
              <a:t> communications networks</a:t>
            </a:r>
            <a:endParaRPr lang="en-US" dirty="0"/>
          </a:p>
          <a:p>
            <a:r>
              <a:rPr lang="en-US" dirty="0"/>
              <a:t>Risks are significant and </a:t>
            </a:r>
            <a:r>
              <a:rPr lang="en-US" dirty="0" smtClean="0"/>
              <a:t>growing for business applications and transportation operations technology in both the transit and highway sectors</a:t>
            </a:r>
            <a:endParaRPr lang="en-US" dirty="0"/>
          </a:p>
          <a:p>
            <a:r>
              <a:rPr lang="en-US" dirty="0" smtClean="0"/>
              <a:t>Cyber </a:t>
            </a:r>
            <a:r>
              <a:rPr lang="en-US" dirty="0"/>
              <a:t>security is necessary for and now affects transportation mobility, </a:t>
            </a:r>
            <a:r>
              <a:rPr lang="en-US" dirty="0" smtClean="0"/>
              <a:t>security safety</a:t>
            </a:r>
            <a:r>
              <a:rPr lang="en-US" dirty="0"/>
              <a:t>, and reliability</a:t>
            </a:r>
          </a:p>
          <a:p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system, each process </a:t>
            </a:r>
            <a:r>
              <a:rPr lang="en-US" dirty="0" smtClean="0"/>
              <a:t>, etc. </a:t>
            </a:r>
            <a:r>
              <a:rPr lang="en-US" dirty="0"/>
              <a:t>is unique and the response solutions and improvements must be individualized for </a:t>
            </a:r>
            <a:r>
              <a:rPr lang="en-US" dirty="0" smtClean="0"/>
              <a:t>each.  Threats </a:t>
            </a:r>
            <a:r>
              <a:rPr lang="en-US" dirty="0"/>
              <a:t>and opportunities are specific and must be mapped system by system within each respective organization. 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5F6431-D240-4301-BD37-287FA4987F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33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presentation is intended to be used in a short (approximately 20-minute) briefing to C-level managers as an introduction to business application and transportation operations technology cyber security  best practices.</a:t>
            </a:r>
          </a:p>
          <a:p>
            <a:r>
              <a:rPr lang="en-US" dirty="0"/>
              <a:t>The briefing was developed by CASE and WMC as a part of NCHRP 20-59 (48) in January </a:t>
            </a:r>
            <a:r>
              <a:rPr lang="en-US" dirty="0" smtClean="0"/>
              <a:t>2014 and is derived from multiple sources.</a:t>
            </a:r>
            <a:endParaRPr lang="en-US" dirty="0"/>
          </a:p>
          <a:p>
            <a:r>
              <a:rPr lang="en-US" dirty="0" smtClean="0"/>
              <a:t>The material can and should be augmented with local knowledge, as appropriate.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5F6431-D240-4301-BD37-287FA4987F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2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5F6431-D240-4301-BD37-287FA4987F9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0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007E-E61B-4E9E-BC37-31197564DD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EFB79-32BE-488E-8182-76B5CEB625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80390-6646-4406-881E-A5D0F5823F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9CEAD-DE89-4AE6-9096-5021B8D2A2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57888-9804-4A79-9C98-CF3AAEE03C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3B428-2812-49F8-9598-F472F1ED5C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E1D36-F224-4849-B445-A3C754CD12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4E7EA-3182-4275-BEAC-8B8F10ADA9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5527-267F-4D9E-B3F2-BF1187B09E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469439"/>
            <a:ext cx="4114800" cy="32918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CASE, LLC and WMC,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96200" y="6493190"/>
            <a:ext cx="1066800" cy="32918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27DEDF-D788-47D0-B083-EDCA87BB96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1D860-21CC-4024-A6C2-B94BB8BA2A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6600" y="652881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CASE, LLC and WMC,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47721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486975E-A011-4325-9F57-51C0E839A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6327" y="509588"/>
            <a:ext cx="7772400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</a:rPr>
              <a:t>NCHRP </a:t>
            </a:r>
            <a:r>
              <a:rPr lang="en-US" altLang="en-US" sz="2800" b="1" dirty="0" smtClean="0">
                <a:solidFill>
                  <a:srgbClr val="C00000"/>
                </a:solidFill>
                <a:latin typeface="Verdana" pitchFamily="34" charset="0"/>
              </a:rPr>
              <a:t>20-59(48): Effective Practices 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</a:rPr>
              <a:t>for The Protection of Transportation Infrastructure From Cyber </a:t>
            </a:r>
            <a:r>
              <a:rPr lang="en-US" altLang="en-US" sz="2800" b="1" dirty="0" smtClean="0">
                <a:solidFill>
                  <a:srgbClr val="C00000"/>
                </a:solidFill>
                <a:latin typeface="Verdana" pitchFamily="34" charset="0"/>
              </a:rPr>
              <a:t>Incidents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43067" y="4131706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2200" dirty="0" smtClean="0">
                <a:latin typeface="Verdana" pitchFamily="34" charset="0"/>
              </a:rPr>
              <a:t>Ron Frazier, David Fletcher</a:t>
            </a:r>
          </a:p>
          <a:p>
            <a:pPr algn="ctr">
              <a:buFontTx/>
              <a:buNone/>
            </a:pPr>
            <a:r>
              <a:rPr lang="en-US" altLang="en-US" sz="2200" dirty="0" smtClean="0">
                <a:latin typeface="Verdana" pitchFamily="34" charset="0"/>
              </a:rPr>
              <a:t>Co-Principal Investigators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5927" y="2281705"/>
            <a:ext cx="655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Transportation Research Board</a:t>
            </a:r>
          </a:p>
          <a:p>
            <a:pPr algn="ctr"/>
            <a:r>
              <a:rPr lang="en-US" sz="2800" dirty="0" smtClean="0"/>
              <a:t>94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Annual Meeting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January  13, 2015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5138738"/>
            <a:ext cx="8145463" cy="14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5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latin typeface="Verdana" pitchFamily="34" charset="0"/>
              </a:rPr>
              <a:t>Thank You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5378450" y="8350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4101" name="Rectangle 14"/>
          <p:cNvSpPr>
            <a:spLocks noChangeArrowheads="1"/>
          </p:cNvSpPr>
          <p:nvPr/>
        </p:nvSpPr>
        <p:spPr bwMode="auto">
          <a:xfrm>
            <a:off x="4467225" y="5995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600200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additional </a:t>
            </a:r>
            <a:r>
              <a:rPr lang="en-US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or to contribute additional material, </a:t>
            </a:r>
            <a:r>
              <a:rPr lang="en-US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contact: 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Dave Fletcher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Co-Principal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Investigator, NCHRP 20-59(48)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Western Management and Consulting,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LLC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505-379-6499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fletcher.d@att.net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5138738"/>
            <a:ext cx="8145463" cy="14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7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C00000"/>
                </a:solidFill>
                <a:latin typeface="Verdana" pitchFamily="34" charset="0"/>
              </a:rPr>
              <a:t>Key Presentation Take-Away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Awareness of this major transportation cybersecurity research initiative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 look at project deliverables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Opportunity to contribute to the research</a:t>
            </a:r>
          </a:p>
          <a:p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8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280988"/>
            <a:ext cx="77724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C00000"/>
                </a:solidFill>
                <a:latin typeface="Verdana" pitchFamily="34" charset="0"/>
              </a:rPr>
              <a:t>NCHRP 20-59(48) Overview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85800" y="1295400"/>
            <a:ext cx="8077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dirty="0" smtClean="0">
                <a:latin typeface="Verdana" pitchFamily="34" charset="0"/>
              </a:rPr>
              <a:t>•  $300k Research Project</a:t>
            </a:r>
          </a:p>
          <a:p>
            <a:pPr lvl="1"/>
            <a:r>
              <a:rPr lang="en-US" altLang="en-US" dirty="0" smtClean="0">
                <a:latin typeface="Verdana" pitchFamily="34" charset="0"/>
              </a:rPr>
              <a:t>Sponsors: NCHRP, TCRP</a:t>
            </a:r>
          </a:p>
          <a:p>
            <a:pPr lvl="1"/>
            <a:r>
              <a:rPr lang="en-US" altLang="en-US" dirty="0" smtClean="0">
                <a:latin typeface="Verdana" pitchFamily="34" charset="0"/>
              </a:rPr>
              <a:t>Scope: Cybersecurity of industrial </a:t>
            </a:r>
            <a:r>
              <a:rPr lang="en-US" altLang="en-US" dirty="0">
                <a:latin typeface="Verdana" pitchFamily="34" charset="0"/>
              </a:rPr>
              <a:t>c</a:t>
            </a:r>
            <a:r>
              <a:rPr lang="en-US" altLang="en-US" dirty="0" smtClean="0">
                <a:latin typeface="Verdana" pitchFamily="34" charset="0"/>
              </a:rPr>
              <a:t>ontrol, transportation </a:t>
            </a:r>
            <a:r>
              <a:rPr lang="en-US" altLang="en-US" dirty="0">
                <a:latin typeface="Verdana" pitchFamily="34" charset="0"/>
              </a:rPr>
              <a:t>c</a:t>
            </a:r>
            <a:r>
              <a:rPr lang="en-US" altLang="en-US" dirty="0" smtClean="0">
                <a:latin typeface="Verdana" pitchFamily="34" charset="0"/>
              </a:rPr>
              <a:t>ontrol and </a:t>
            </a:r>
            <a:r>
              <a:rPr lang="en-US" altLang="en-US" dirty="0">
                <a:latin typeface="Verdana" pitchFamily="34" charset="0"/>
              </a:rPr>
              <a:t>e</a:t>
            </a:r>
            <a:r>
              <a:rPr lang="en-US" altLang="en-US" dirty="0" smtClean="0">
                <a:latin typeface="Verdana" pitchFamily="34" charset="0"/>
              </a:rPr>
              <a:t>nterprise data systems 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Verdana" pitchFamily="34" charset="0"/>
              </a:rPr>
              <a:t>•  Deliverables available Q2 2015</a:t>
            </a:r>
          </a:p>
          <a:p>
            <a:pPr>
              <a:buFontTx/>
              <a:buNone/>
            </a:pPr>
            <a:r>
              <a:rPr lang="en-US" altLang="en-US" dirty="0">
                <a:latin typeface="Verdana" pitchFamily="34" charset="0"/>
              </a:rPr>
              <a:t>	</a:t>
            </a:r>
            <a:r>
              <a:rPr lang="en-US" altLang="en-US" dirty="0" smtClean="0">
                <a:latin typeface="Verdana" pitchFamily="34" charset="0"/>
              </a:rPr>
              <a:t>- </a:t>
            </a:r>
            <a:r>
              <a:rPr lang="en-US" altLang="en-US" sz="2800" dirty="0" smtClean="0">
                <a:latin typeface="Verdana" pitchFamily="34" charset="0"/>
              </a:rPr>
              <a:t>Executive PP briefing template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Verdana" pitchFamily="34" charset="0"/>
              </a:rPr>
              <a:t>	- Cybersecurity primer/best </a:t>
            </a:r>
            <a:r>
              <a:rPr lang="en-US" altLang="en-US" sz="2800" dirty="0">
                <a:latin typeface="Verdana" pitchFamily="34" charset="0"/>
              </a:rPr>
              <a:t>p</a:t>
            </a:r>
            <a:r>
              <a:rPr lang="en-US" altLang="en-US" sz="2800" dirty="0" smtClean="0">
                <a:latin typeface="Verdana" pitchFamily="34" charset="0"/>
              </a:rPr>
              <a:t>ractices</a:t>
            </a:r>
          </a:p>
          <a:p>
            <a:pPr>
              <a:buFontTx/>
              <a:buNone/>
            </a:pPr>
            <a:r>
              <a:rPr lang="en-US" altLang="en-US" sz="2800" dirty="0">
                <a:latin typeface="Verdana" pitchFamily="34" charset="0"/>
              </a:rPr>
              <a:t>	</a:t>
            </a:r>
            <a:r>
              <a:rPr lang="en-US" altLang="en-US" sz="2800" dirty="0" smtClean="0">
                <a:latin typeface="Verdana" pitchFamily="34" charset="0"/>
              </a:rPr>
              <a:t>- Cybersecurity webinar	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378450" y="8350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077" name="Rectangle 14"/>
          <p:cNvSpPr>
            <a:spLocks noChangeArrowheads="1"/>
          </p:cNvSpPr>
          <p:nvPr/>
        </p:nvSpPr>
        <p:spPr bwMode="auto">
          <a:xfrm>
            <a:off x="4467225" y="5995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Transportation Systems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887602"/>
              </p:ext>
            </p:extLst>
          </p:nvPr>
        </p:nvGraphicFramePr>
        <p:xfrm>
          <a:off x="457200" y="1676400"/>
          <a:ext cx="7772400" cy="4743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8897"/>
                <a:gridCol w="1948222"/>
                <a:gridCol w="2220686"/>
                <a:gridCol w="1924595"/>
              </a:tblGrid>
              <a:tr h="2644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Type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Category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Highways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Transit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518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Systems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Control </a:t>
                      </a:r>
                      <a:r>
                        <a:rPr lang="en-US" sz="1100" dirty="0" smtClean="0">
                          <a:effectLst/>
                        </a:rPr>
                        <a:t>Systems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Advanced Traffic Management  System (ATMS</a:t>
                      </a:r>
                      <a:r>
                        <a:rPr lang="en-US" sz="1100" dirty="0" smtClean="0">
                          <a:effectLst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Autonomous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Vehicles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Train Control System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SCADA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Road/Weather Systems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Traffic Monitoring and Surveillance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RR Crossings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Traction Power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Emergency Ventilation System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Monitoring (Pumps, Alarms)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Highway Signals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Train Signals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5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Communications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Advance Traveller Information System (ATIS)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Communications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Fare Collection Systems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Electronic Toll Collection (ETC)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Entry/Exit Gates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Ticket Vending Machines, Fare Boxes, Fare Validators, Ticket Encoding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2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HVAC/Building Management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HVAC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Tunnel Ventilation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HVAC systems (not integral part, but loss could result in failure of critical systems)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2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Enterprise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Systems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Business/Revenue/3</a:t>
                      </a:r>
                      <a:r>
                        <a:rPr lang="en-US" sz="1100" baseline="30000" dirty="0">
                          <a:effectLst/>
                        </a:rPr>
                        <a:t>rd</a:t>
                      </a:r>
                      <a:r>
                        <a:rPr lang="en-US" sz="1100" dirty="0">
                          <a:effectLst/>
                        </a:rPr>
                        <a:t> Party systems: Finance, HR, Messaging (</a:t>
                      </a:r>
                      <a:r>
                        <a:rPr lang="en-US" sz="1100" dirty="0" smtClean="0">
                          <a:effectLst/>
                        </a:rPr>
                        <a:t>email</a:t>
                      </a:r>
                      <a:r>
                        <a:rPr lang="en-US" sz="1100" dirty="0">
                          <a:effectLst/>
                        </a:rPr>
                        <a:t>),  Archives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Driver, Vehicle and Crash </a:t>
                      </a:r>
                      <a:r>
                        <a:rPr lang="en-US" sz="1100" dirty="0" smtClean="0">
                          <a:effectLst/>
                        </a:rPr>
                        <a:t>systems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Asset Management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Asset </a:t>
                      </a:r>
                      <a:r>
                        <a:rPr lang="en-US" sz="1100" dirty="0" smtClean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Engineering Systems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Design, Construction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CADD,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Electronic Bidding, Work Zones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Track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Inspection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8062A-6647-49EE-9605-96134ECA58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07" y="4495800"/>
            <a:ext cx="4223549" cy="139540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371" y="4495801"/>
            <a:ext cx="2741029" cy="1405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"/>
          <p:cNvSpPr txBox="1">
            <a:spLocks noChangeArrowheads="1"/>
          </p:cNvSpPr>
          <p:nvPr/>
        </p:nvSpPr>
        <p:spPr>
          <a:xfrm>
            <a:off x="588964" y="838200"/>
            <a:ext cx="8386072" cy="1066800"/>
          </a:xfrm>
          <a:prstGeom prst="rect">
            <a:avLst/>
          </a:prstGeom>
        </p:spPr>
        <p:txBody>
          <a:bodyPr vert="horz" lIns="64291" tIns="32146" rIns="64291" bIns="32146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</a:pPr>
            <a:r>
              <a:rPr lang="en-US" sz="3000" b="1" dirty="0" smtClean="0"/>
              <a:t>Effective practices </a:t>
            </a:r>
            <a:r>
              <a:rPr lang="en-US" sz="3000" b="1" dirty="0"/>
              <a:t>for </a:t>
            </a:r>
            <a:r>
              <a:rPr lang="en-US" sz="3000" b="1" dirty="0" smtClean="0"/>
              <a:t>The Protection of Transportation Infrastructure From Cyber Incidents</a:t>
            </a:r>
            <a:endParaRPr lang="en-US" sz="3000" b="1" cap="none" spc="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66064" y="2916012"/>
            <a:ext cx="4031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EXECUTIVE BRIEFING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3937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381000"/>
            <a:ext cx="81534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Cybersecurity Primer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799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dirty="0"/>
              <a:t>Introduction: What is Cybersecurity and Why It Matters to </a:t>
            </a:r>
            <a:r>
              <a:rPr lang="en-US" dirty="0" smtClean="0"/>
              <a:t>Transportation</a:t>
            </a:r>
          </a:p>
          <a:p>
            <a:pPr marL="0" indent="0">
              <a:buNone/>
              <a:defRPr/>
            </a:pPr>
            <a:r>
              <a:rPr lang="en-US" dirty="0"/>
              <a:t>Section 1 - Top Myths of Transportation </a:t>
            </a:r>
            <a:r>
              <a:rPr lang="en-US" dirty="0" smtClean="0"/>
              <a:t>Cybersecurity</a:t>
            </a:r>
          </a:p>
          <a:p>
            <a:pPr marL="0" indent="0">
              <a:buNone/>
            </a:pPr>
            <a:r>
              <a:rPr lang="en-US" dirty="0"/>
              <a:t>Section </a:t>
            </a:r>
            <a:r>
              <a:rPr lang="en-US" dirty="0" smtClean="0"/>
              <a:t>2 </a:t>
            </a:r>
            <a:r>
              <a:rPr lang="en-US" dirty="0"/>
              <a:t>- Risk Management Principles and Risk Management Approaches</a:t>
            </a:r>
          </a:p>
          <a:p>
            <a:pPr marL="0" indent="0">
              <a:buNone/>
              <a:defRPr/>
            </a:pPr>
            <a:r>
              <a:rPr lang="en-US" dirty="0"/>
              <a:t>Section 4 – Plans and Strategies, Establishing Priorities, Organizing Roles and </a:t>
            </a:r>
            <a:r>
              <a:rPr lang="en-US" dirty="0" smtClean="0"/>
              <a:t>Responsibilities</a:t>
            </a:r>
          </a:p>
          <a:p>
            <a:pPr marL="0" indent="0">
              <a:buNone/>
              <a:defRPr/>
            </a:pPr>
            <a:r>
              <a:rPr lang="en-US" dirty="0" smtClean="0"/>
              <a:t>Section </a:t>
            </a:r>
            <a:r>
              <a:rPr lang="en-US" dirty="0"/>
              <a:t>5 – Transportation </a:t>
            </a:r>
            <a:r>
              <a:rPr lang="en-US" dirty="0" smtClean="0"/>
              <a:t>Operations </a:t>
            </a:r>
            <a:r>
              <a:rPr lang="en-US" dirty="0"/>
              <a:t>Systems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Section 6 – Countermeasures: Protection of Operational Systems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Section 7 – Training: Building a </a:t>
            </a:r>
            <a:r>
              <a:rPr lang="en-US" dirty="0" smtClean="0"/>
              <a:t>Cybersecurity Culture</a:t>
            </a:r>
          </a:p>
          <a:p>
            <a:pPr marL="0" indent="0">
              <a:buNone/>
              <a:defRPr/>
            </a:pPr>
            <a:r>
              <a:rPr lang="en-US" dirty="0"/>
              <a:t>Section 8 – Security Programs and Support Frameworks 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mtClean="0">
                <a:solidFill>
                  <a:schemeClr val="bg1"/>
                </a:solidFill>
              </a:rPr>
              <a:t>CASE, LLC and WMC, LLC</a:t>
            </a:r>
          </a:p>
        </p:txBody>
      </p:sp>
    </p:spTree>
    <p:extLst>
      <p:ext uri="{BB962C8B-B14F-4D97-AF65-F5344CB8AC3E}">
        <p14:creationId xmlns:p14="http://schemas.microsoft.com/office/powerpoint/2010/main" val="85937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Cybersecurity domains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9CEAD-DE89-4AE6-9096-5021B8D2A2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095" y="2167171"/>
            <a:ext cx="3923809" cy="37428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Transportation cybersecurity webinars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9CEAD-DE89-4AE6-9096-5021B8D2A2B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minute in-depth discussions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ybersecurity risks</a:t>
            </a:r>
          </a:p>
          <a:p>
            <a:pPr lvl="1"/>
            <a:r>
              <a:rPr lang="en-US" dirty="0" smtClean="0"/>
              <a:t>Countermeasures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esources</a:t>
            </a:r>
          </a:p>
          <a:p>
            <a:endParaRPr lang="en-US" dirty="0" smtClean="0"/>
          </a:p>
          <a:p>
            <a:r>
              <a:rPr lang="en-US" dirty="0" smtClean="0"/>
              <a:t>Tailored for Highways and Transit operations staff</a:t>
            </a:r>
          </a:p>
          <a:p>
            <a:endParaRPr lang="en-US" dirty="0" smtClean="0"/>
          </a:p>
          <a:p>
            <a:r>
              <a:rPr lang="en-US" dirty="0" smtClean="0"/>
              <a:t>Will be conducted 1Q - 2Q 2015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ates still being negotiated with sponsors.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4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you can contribute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Provide additional cyber incidents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 additional business case material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 examples of cyber plans, policies, training, etc.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Co-sponsor webinars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CASE, LLC and WMC,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9CEAD-DE89-4AE6-9096-5021B8D2A2B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12717</TotalTime>
  <Words>603</Words>
  <Application>Microsoft Office PowerPoint</Application>
  <PresentationFormat>On-screen Show (4:3)</PresentationFormat>
  <Paragraphs>119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Times</vt:lpstr>
      <vt:lpstr>Times New Roman</vt:lpstr>
      <vt:lpstr>Tunga</vt:lpstr>
      <vt:lpstr>Verdana</vt:lpstr>
      <vt:lpstr>Clarity</vt:lpstr>
      <vt:lpstr>PowerPoint Presentation</vt:lpstr>
      <vt:lpstr>Key Presentation Take-Away</vt:lpstr>
      <vt:lpstr>PowerPoint Presentation</vt:lpstr>
      <vt:lpstr>Transportation Systems</vt:lpstr>
      <vt:lpstr>PowerPoint Presentation</vt:lpstr>
      <vt:lpstr>Cybersecurity Primer </vt:lpstr>
      <vt:lpstr>Cybersecurity domains</vt:lpstr>
      <vt:lpstr>Transportation cybersecurity webinars</vt:lpstr>
      <vt:lpstr>How you can contribute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Freight Rail Security</dc:title>
  <dc:creator>Ron Frazier</dc:creator>
  <cp:lastModifiedBy>Michael Dinning</cp:lastModifiedBy>
  <cp:revision>480</cp:revision>
  <cp:lastPrinted>2014-01-29T15:01:31Z</cp:lastPrinted>
  <dcterms:created xsi:type="dcterms:W3CDTF">2008-12-09T04:40:41Z</dcterms:created>
  <dcterms:modified xsi:type="dcterms:W3CDTF">2015-02-04T10:44:34Z</dcterms:modified>
</cp:coreProperties>
</file>