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13"/>
  </p:notesMasterIdLst>
  <p:sldIdLst>
    <p:sldId id="256" r:id="rId4"/>
    <p:sldId id="257" r:id="rId5"/>
    <p:sldId id="258" r:id="rId6"/>
    <p:sldId id="263" r:id="rId7"/>
    <p:sldId id="264" r:id="rId8"/>
    <p:sldId id="262" r:id="rId9"/>
    <p:sldId id="267" r:id="rId10"/>
    <p:sldId id="268"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1228" autoAdjust="0"/>
  </p:normalViewPr>
  <p:slideViewPr>
    <p:cSldViewPr snapToGrid="0">
      <p:cViewPr varScale="1">
        <p:scale>
          <a:sx n="81" d="100"/>
          <a:sy n="81" d="100"/>
        </p:scale>
        <p:origin x="-126"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3428B-3865-4960-A827-D30627D813C6}" type="datetimeFigureOut">
              <a:rPr lang="en-US" smtClean="0"/>
              <a:t>2/26/2014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14A7C-18CC-4470-A860-AF49BCA1D810}" type="slidenum">
              <a:rPr lang="en-US" smtClean="0"/>
              <a:t>‹#›</a:t>
            </a:fld>
            <a:endParaRPr lang="en-US"/>
          </a:p>
        </p:txBody>
      </p:sp>
    </p:spTree>
    <p:extLst>
      <p:ext uri="{BB962C8B-B14F-4D97-AF65-F5344CB8AC3E}">
        <p14:creationId xmlns:p14="http://schemas.microsoft.com/office/powerpoint/2010/main" val="162505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Christchurch</a:t>
            </a:r>
            <a:r>
              <a:rPr lang="en-US" baseline="0" dirty="0" smtClean="0"/>
              <a:t> – manage to get 167,769 dollars on his transit card.</a:t>
            </a:r>
            <a:endParaRPr lang="en-US" dirty="0"/>
          </a:p>
        </p:txBody>
      </p:sp>
      <p:sp>
        <p:nvSpPr>
          <p:cNvPr id="4" name="Slide Number Placeholder 3"/>
          <p:cNvSpPr>
            <a:spLocks noGrp="1"/>
          </p:cNvSpPr>
          <p:nvPr>
            <p:ph type="sldNum" sz="quarter" idx="10"/>
          </p:nvPr>
        </p:nvSpPr>
        <p:spPr/>
        <p:txBody>
          <a:bodyPr/>
          <a:lstStyle/>
          <a:p>
            <a:fld id="{A6714A7C-18CC-4470-A860-AF49BCA1D810}" type="slidenum">
              <a:rPr lang="en-US" smtClean="0"/>
              <a:t>6</a:t>
            </a:fld>
            <a:endParaRPr lang="en-US"/>
          </a:p>
        </p:txBody>
      </p:sp>
    </p:spTree>
    <p:extLst>
      <p:ext uri="{BB962C8B-B14F-4D97-AF65-F5344CB8AC3E}">
        <p14:creationId xmlns:p14="http://schemas.microsoft.com/office/powerpoint/2010/main" val="11925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 property</a:t>
            </a:r>
            <a:r>
              <a:rPr lang="en-US" baseline="0" dirty="0" smtClean="0"/>
              <a:t> owners should see the first video.  The hacker community have known about vulnerabilities in certain class of transit vehicle for two years now.   The problem that needs to be solved here is how to engage that community.</a:t>
            </a:r>
          </a:p>
          <a:p>
            <a:endParaRPr lang="en-US" baseline="0" dirty="0" smtClean="0"/>
          </a:p>
          <a:p>
            <a:r>
              <a:rPr lang="en-US" baseline="0" dirty="0" smtClean="0"/>
              <a:t>And then we have passwords… These are statistics based on password data bases that have already been released and exposed via previous security breaches.</a:t>
            </a:r>
          </a:p>
          <a:p>
            <a:r>
              <a:rPr lang="en-US" baseline="0" dirty="0" smtClean="0"/>
              <a:t>Sample Size: 4 = 3.4 million ~ 49.16% of all sample</a:t>
            </a:r>
          </a:p>
          <a:p>
            <a:r>
              <a:rPr lang="en-US" baseline="0" dirty="0" smtClean="0"/>
              <a:t>Least popular = 8068, until now.</a:t>
            </a:r>
          </a:p>
          <a:p>
            <a:r>
              <a:rPr lang="en-US" baseline="0" dirty="0" smtClean="0"/>
              <a:t>4</a:t>
            </a:r>
            <a:r>
              <a:rPr lang="en-US" baseline="30000" dirty="0" smtClean="0"/>
              <a:t>th</a:t>
            </a:r>
            <a:r>
              <a:rPr lang="en-US" baseline="0" dirty="0" smtClean="0"/>
              <a:t> most popular 7 digit password Song by Tommy </a:t>
            </a:r>
            <a:r>
              <a:rPr lang="en-US" baseline="0" dirty="0" err="1" smtClean="0"/>
              <a:t>Tutone</a:t>
            </a:r>
            <a:r>
              <a:rPr lang="en-US" baseline="0" dirty="0" smtClean="0"/>
              <a:t> in 1982</a:t>
            </a:r>
          </a:p>
          <a:p>
            <a:endParaRPr lang="en-US" baseline="0" dirty="0" smtClean="0"/>
          </a:p>
          <a:p>
            <a:r>
              <a:rPr lang="en-US" baseline="0" dirty="0" smtClean="0"/>
              <a:t>The strength of the password is just one part of the issue.  Another part is how well protected is the password on the machine.  Most of the breach involved unencrypted password files.  Technology is getting to the point traditional encryption will no longer work.</a:t>
            </a:r>
          </a:p>
          <a:p>
            <a:endParaRPr lang="en-US" baseline="0" dirty="0" smtClean="0"/>
          </a:p>
          <a:p>
            <a:r>
              <a:rPr lang="en-US" baseline="0" dirty="0" smtClean="0"/>
              <a:t>We are more exposed the we can imagine and frequently we are making the same mistakes over and over again.</a:t>
            </a:r>
            <a:endParaRPr lang="en-US" dirty="0"/>
          </a:p>
        </p:txBody>
      </p:sp>
      <p:sp>
        <p:nvSpPr>
          <p:cNvPr id="4" name="Slide Number Placeholder 3"/>
          <p:cNvSpPr>
            <a:spLocks noGrp="1"/>
          </p:cNvSpPr>
          <p:nvPr>
            <p:ph type="sldNum" sz="quarter" idx="10"/>
          </p:nvPr>
        </p:nvSpPr>
        <p:spPr/>
        <p:txBody>
          <a:bodyPr/>
          <a:lstStyle/>
          <a:p>
            <a:fld id="{A0CA43C7-11D7-4FF7-B9F4-037009862EB9}" type="slidenum">
              <a:rPr lang="en-US" smtClean="0"/>
              <a:t>7</a:t>
            </a:fld>
            <a:endParaRPr lang="en-US"/>
          </a:p>
        </p:txBody>
      </p:sp>
    </p:spTree>
    <p:extLst>
      <p:ext uri="{BB962C8B-B14F-4D97-AF65-F5344CB8AC3E}">
        <p14:creationId xmlns:p14="http://schemas.microsoft.com/office/powerpoint/2010/main" val="324355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14A7C-18CC-4470-A860-AF49BCA1D810}" type="slidenum">
              <a:rPr lang="en-US" smtClean="0"/>
              <a:t>9</a:t>
            </a:fld>
            <a:endParaRPr lang="en-US"/>
          </a:p>
        </p:txBody>
      </p:sp>
    </p:spTree>
    <p:extLst>
      <p:ext uri="{BB962C8B-B14F-4D97-AF65-F5344CB8AC3E}">
        <p14:creationId xmlns:p14="http://schemas.microsoft.com/office/powerpoint/2010/main" val="7200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B04E3-6754-431B-989F-3D4338704A97}"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299738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B04E3-6754-431B-989F-3D4338704A97}"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75071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B04E3-6754-431B-989F-3D4338704A97}"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42247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05383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4870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12297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600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7414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6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4282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553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6367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B04E3-6754-431B-989F-3D4338704A97}"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1002009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7298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7541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7620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6012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90278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732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53349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600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809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590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3408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39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B04E3-6754-431B-989F-3D4338704A97}"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2499489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73770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1630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2718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7620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89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B04E3-6754-431B-989F-3D4338704A97}"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99168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B04E3-6754-431B-989F-3D4338704A97}"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354797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B04E3-6754-431B-989F-3D4338704A97}"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342158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04E3-6754-431B-989F-3D4338704A97}"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2509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B04E3-6754-431B-989F-3D4338704A97}"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318179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B04E3-6754-431B-989F-3D4338704A97}"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FB170-42A1-42A7-B5D0-82A35C18D0DD}" type="slidenum">
              <a:rPr lang="en-US" smtClean="0"/>
              <a:t>‹#›</a:t>
            </a:fld>
            <a:endParaRPr lang="en-US"/>
          </a:p>
        </p:txBody>
      </p:sp>
    </p:spTree>
    <p:extLst>
      <p:ext uri="{BB962C8B-B14F-4D97-AF65-F5344CB8AC3E}">
        <p14:creationId xmlns:p14="http://schemas.microsoft.com/office/powerpoint/2010/main" val="178589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04E3-6754-431B-989F-3D4338704A97}" type="datetimeFigureOut">
              <a:rPr lang="en-US" smtClean="0"/>
              <a:t>2/26/2014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FB170-42A1-42A7-B5D0-82A35C18D0DD}" type="slidenum">
              <a:rPr lang="en-US" smtClean="0"/>
              <a:t>‹#›</a:t>
            </a:fld>
            <a:endParaRPr lang="en-US"/>
          </a:p>
        </p:txBody>
      </p:sp>
    </p:spTree>
    <p:extLst>
      <p:ext uri="{BB962C8B-B14F-4D97-AF65-F5344CB8AC3E}">
        <p14:creationId xmlns:p14="http://schemas.microsoft.com/office/powerpoint/2010/main" val="3118206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5a.jpg                                                         000F44D7rasta                          ABA781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762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6002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Text Box 9"/>
          <p:cNvSpPr txBox="1">
            <a:spLocks noChangeArrowheads="1"/>
          </p:cNvSpPr>
          <p:nvPr/>
        </p:nvSpPr>
        <p:spPr bwMode="auto">
          <a:xfrm>
            <a:off x="7162800" y="2286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AD10637F-C52E-414E-9BDC-E2403748C573}" type="datetime4">
              <a:rPr lang="en-US" sz="1200" b="1">
                <a:solidFill>
                  <a:schemeClr val="bg1"/>
                </a:solidFill>
              </a:rPr>
              <a:pPr algn="r">
                <a:spcBef>
                  <a:spcPct val="50000"/>
                </a:spcBef>
              </a:pPr>
              <a:t>February 26, 2014</a:t>
            </a:fld>
            <a:endParaRPr lang="en-US" sz="1200" b="1">
              <a:solidFill>
                <a:schemeClr val="bg1"/>
              </a:solidFill>
            </a:endParaRPr>
          </a:p>
        </p:txBody>
      </p:sp>
    </p:spTree>
    <p:extLst>
      <p:ext uri="{BB962C8B-B14F-4D97-AF65-F5344CB8AC3E}">
        <p14:creationId xmlns:p14="http://schemas.microsoft.com/office/powerpoint/2010/main" val="2707417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192F8F"/>
          </a:solidFill>
          <a:latin typeface="+mj-lt"/>
          <a:ea typeface="+mj-ea"/>
          <a:cs typeface="+mj-cs"/>
        </a:defRPr>
      </a:lvl1pPr>
      <a:lvl2pPr algn="l" rtl="0" eaLnBrk="1" fontAlgn="base" hangingPunct="1">
        <a:spcBef>
          <a:spcPct val="0"/>
        </a:spcBef>
        <a:spcAft>
          <a:spcPct val="0"/>
        </a:spcAft>
        <a:defRPr sz="3600" b="1">
          <a:solidFill>
            <a:srgbClr val="192F8F"/>
          </a:solidFill>
          <a:latin typeface="Arial" panose="020B0604020202020204" pitchFamily="34" charset="0"/>
        </a:defRPr>
      </a:lvl2pPr>
      <a:lvl3pPr algn="l" rtl="0" eaLnBrk="1" fontAlgn="base" hangingPunct="1">
        <a:spcBef>
          <a:spcPct val="0"/>
        </a:spcBef>
        <a:spcAft>
          <a:spcPct val="0"/>
        </a:spcAft>
        <a:defRPr sz="3600" b="1">
          <a:solidFill>
            <a:srgbClr val="192F8F"/>
          </a:solidFill>
          <a:latin typeface="Arial" panose="020B0604020202020204" pitchFamily="34" charset="0"/>
        </a:defRPr>
      </a:lvl3pPr>
      <a:lvl4pPr algn="l" rtl="0" eaLnBrk="1" fontAlgn="base" hangingPunct="1">
        <a:spcBef>
          <a:spcPct val="0"/>
        </a:spcBef>
        <a:spcAft>
          <a:spcPct val="0"/>
        </a:spcAft>
        <a:defRPr sz="3600" b="1">
          <a:solidFill>
            <a:srgbClr val="192F8F"/>
          </a:solidFill>
          <a:latin typeface="Arial" panose="020B0604020202020204" pitchFamily="34" charset="0"/>
        </a:defRPr>
      </a:lvl4pPr>
      <a:lvl5pPr algn="l" rtl="0" eaLnBrk="1" fontAlgn="base" hangingPunct="1">
        <a:spcBef>
          <a:spcPct val="0"/>
        </a:spcBef>
        <a:spcAft>
          <a:spcPct val="0"/>
        </a:spcAft>
        <a:defRPr sz="3600" b="1">
          <a:solidFill>
            <a:srgbClr val="192F8F"/>
          </a:solidFill>
          <a:latin typeface="Arial" panose="020B0604020202020204" pitchFamily="34" charset="0"/>
        </a:defRPr>
      </a:lvl5pPr>
      <a:lvl6pPr marL="457200" algn="l" rtl="0" eaLnBrk="1" fontAlgn="base" hangingPunct="1">
        <a:spcBef>
          <a:spcPct val="0"/>
        </a:spcBef>
        <a:spcAft>
          <a:spcPct val="0"/>
        </a:spcAft>
        <a:defRPr sz="3600" b="1">
          <a:solidFill>
            <a:srgbClr val="192F8F"/>
          </a:solidFill>
          <a:latin typeface="Arial" panose="020B0604020202020204" pitchFamily="34" charset="0"/>
        </a:defRPr>
      </a:lvl6pPr>
      <a:lvl7pPr marL="914400" algn="l" rtl="0" eaLnBrk="1" fontAlgn="base" hangingPunct="1">
        <a:spcBef>
          <a:spcPct val="0"/>
        </a:spcBef>
        <a:spcAft>
          <a:spcPct val="0"/>
        </a:spcAft>
        <a:defRPr sz="3600" b="1">
          <a:solidFill>
            <a:srgbClr val="192F8F"/>
          </a:solidFill>
          <a:latin typeface="Arial" panose="020B0604020202020204" pitchFamily="34" charset="0"/>
        </a:defRPr>
      </a:lvl7pPr>
      <a:lvl8pPr marL="1371600" algn="l" rtl="0" eaLnBrk="1" fontAlgn="base" hangingPunct="1">
        <a:spcBef>
          <a:spcPct val="0"/>
        </a:spcBef>
        <a:spcAft>
          <a:spcPct val="0"/>
        </a:spcAft>
        <a:defRPr sz="3600" b="1">
          <a:solidFill>
            <a:srgbClr val="192F8F"/>
          </a:solidFill>
          <a:latin typeface="Arial" panose="020B0604020202020204" pitchFamily="34" charset="0"/>
        </a:defRPr>
      </a:lvl8pPr>
      <a:lvl9pPr marL="1828800" algn="l" rtl="0" eaLnBrk="1" fontAlgn="base" hangingPunct="1">
        <a:spcBef>
          <a:spcPct val="0"/>
        </a:spcBef>
        <a:spcAft>
          <a:spcPct val="0"/>
        </a:spcAft>
        <a:defRPr sz="3600" b="1">
          <a:solidFill>
            <a:srgbClr val="192F8F"/>
          </a:solidFill>
          <a:latin typeface="Arial" panose="020B0604020202020204" pitchFamily="34" charset="0"/>
        </a:defRPr>
      </a:lvl9pPr>
    </p:titleStyle>
    <p:bodyStyle>
      <a:lvl1pPr marL="342900" indent="-342900" algn="l" rtl="0" eaLnBrk="1" fontAlgn="base" hangingPunct="1">
        <a:spcBef>
          <a:spcPct val="20000"/>
        </a:spcBef>
        <a:spcAft>
          <a:spcPct val="0"/>
        </a:spcAft>
        <a:defRPr sz="20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Times" panose="02020603050405020304" pitchFamily="18"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5a.jpg                                                         000F44D7rasta                          ABA781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762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6002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3109731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1" fontAlgn="base" hangingPunct="1">
        <a:spcBef>
          <a:spcPct val="0"/>
        </a:spcBef>
        <a:spcAft>
          <a:spcPct val="0"/>
        </a:spcAft>
        <a:defRPr sz="2500" b="1" kern="1200">
          <a:solidFill>
            <a:srgbClr val="192F8F"/>
          </a:solidFill>
          <a:latin typeface="+mj-lt"/>
          <a:ea typeface="+mj-ea"/>
          <a:cs typeface="+mj-cs"/>
        </a:defRPr>
      </a:lvl1pPr>
      <a:lvl2pPr algn="l" rtl="0" eaLnBrk="1" fontAlgn="base" hangingPunct="1">
        <a:spcBef>
          <a:spcPct val="0"/>
        </a:spcBef>
        <a:spcAft>
          <a:spcPct val="0"/>
        </a:spcAft>
        <a:defRPr sz="2500" b="1">
          <a:solidFill>
            <a:srgbClr val="192F8F"/>
          </a:solidFill>
          <a:latin typeface="Arial" panose="020B0604020202020204" pitchFamily="34" charset="0"/>
        </a:defRPr>
      </a:lvl2pPr>
      <a:lvl3pPr algn="l" rtl="0" eaLnBrk="1" fontAlgn="base" hangingPunct="1">
        <a:spcBef>
          <a:spcPct val="0"/>
        </a:spcBef>
        <a:spcAft>
          <a:spcPct val="0"/>
        </a:spcAft>
        <a:defRPr sz="2500" b="1">
          <a:solidFill>
            <a:srgbClr val="192F8F"/>
          </a:solidFill>
          <a:latin typeface="Arial" panose="020B0604020202020204" pitchFamily="34" charset="0"/>
        </a:defRPr>
      </a:lvl3pPr>
      <a:lvl4pPr algn="l" rtl="0" eaLnBrk="1" fontAlgn="base" hangingPunct="1">
        <a:spcBef>
          <a:spcPct val="0"/>
        </a:spcBef>
        <a:spcAft>
          <a:spcPct val="0"/>
        </a:spcAft>
        <a:defRPr sz="2500" b="1">
          <a:solidFill>
            <a:srgbClr val="192F8F"/>
          </a:solidFill>
          <a:latin typeface="Arial" panose="020B0604020202020204" pitchFamily="34" charset="0"/>
        </a:defRPr>
      </a:lvl4pPr>
      <a:lvl5pPr algn="l" rtl="0" eaLnBrk="1" fontAlgn="base" hangingPunct="1">
        <a:spcBef>
          <a:spcPct val="0"/>
        </a:spcBef>
        <a:spcAft>
          <a:spcPct val="0"/>
        </a:spcAft>
        <a:defRPr sz="2500" b="1">
          <a:solidFill>
            <a:srgbClr val="192F8F"/>
          </a:solidFill>
          <a:latin typeface="Arial" panose="020B0604020202020204" pitchFamily="34" charset="0"/>
        </a:defRPr>
      </a:lvl5pPr>
      <a:lvl6pPr marL="457200" algn="l" rtl="0" eaLnBrk="1" fontAlgn="base" hangingPunct="1">
        <a:spcBef>
          <a:spcPct val="0"/>
        </a:spcBef>
        <a:spcAft>
          <a:spcPct val="0"/>
        </a:spcAft>
        <a:defRPr sz="2500" b="1">
          <a:solidFill>
            <a:srgbClr val="192F8F"/>
          </a:solidFill>
          <a:latin typeface="Arial" panose="020B0604020202020204" pitchFamily="34" charset="0"/>
        </a:defRPr>
      </a:lvl6pPr>
      <a:lvl7pPr marL="914400" algn="l" rtl="0" eaLnBrk="1" fontAlgn="base" hangingPunct="1">
        <a:spcBef>
          <a:spcPct val="0"/>
        </a:spcBef>
        <a:spcAft>
          <a:spcPct val="0"/>
        </a:spcAft>
        <a:defRPr sz="2500" b="1">
          <a:solidFill>
            <a:srgbClr val="192F8F"/>
          </a:solidFill>
          <a:latin typeface="Arial" panose="020B0604020202020204" pitchFamily="34" charset="0"/>
        </a:defRPr>
      </a:lvl7pPr>
      <a:lvl8pPr marL="1371600" algn="l" rtl="0" eaLnBrk="1" fontAlgn="base" hangingPunct="1">
        <a:spcBef>
          <a:spcPct val="0"/>
        </a:spcBef>
        <a:spcAft>
          <a:spcPct val="0"/>
        </a:spcAft>
        <a:defRPr sz="2500" b="1">
          <a:solidFill>
            <a:srgbClr val="192F8F"/>
          </a:solidFill>
          <a:latin typeface="Arial" panose="020B0604020202020204" pitchFamily="34" charset="0"/>
        </a:defRPr>
      </a:lvl8pPr>
      <a:lvl9pPr marL="1828800" algn="l" rtl="0" eaLnBrk="1" fontAlgn="base" hangingPunct="1">
        <a:spcBef>
          <a:spcPct val="0"/>
        </a:spcBef>
        <a:spcAft>
          <a:spcPct val="0"/>
        </a:spcAft>
        <a:defRPr sz="2500" b="1">
          <a:solidFill>
            <a:srgbClr val="192F8F"/>
          </a:solidFill>
          <a:latin typeface="Arial" panose="020B0604020202020204" pitchFamily="34" charset="0"/>
        </a:defRPr>
      </a:lvl9pPr>
    </p:titleStyle>
    <p:bodyStyle>
      <a:lvl1pPr marL="342900" indent="-342900" algn="l" rtl="0" eaLnBrk="1" fontAlgn="base" hangingPunct="1">
        <a:spcBef>
          <a:spcPct val="20000"/>
        </a:spcBef>
        <a:spcAft>
          <a:spcPct val="0"/>
        </a:spcAft>
        <a:defRPr sz="20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Times" panose="02020603050405020304" pitchFamily="18"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gB3EcBp34Xc"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datagenetics.com/blog/september32012/"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2014 Threats in Review</a:t>
            </a:r>
            <a:endParaRPr lang="en-US" dirty="0"/>
          </a:p>
        </p:txBody>
      </p:sp>
      <p:sp>
        <p:nvSpPr>
          <p:cNvPr id="3" name="Subtitle 2"/>
          <p:cNvSpPr>
            <a:spLocks noGrp="1"/>
          </p:cNvSpPr>
          <p:nvPr>
            <p:ph type="subTitle" idx="1"/>
          </p:nvPr>
        </p:nvSpPr>
        <p:spPr/>
        <p:txBody>
          <a:bodyPr/>
          <a:lstStyle/>
          <a:p>
            <a:r>
              <a:rPr lang="en-US" dirty="0" smtClean="0"/>
              <a:t>Edward Fok</a:t>
            </a:r>
          </a:p>
          <a:p>
            <a:r>
              <a:rPr lang="en-US" dirty="0" smtClean="0"/>
              <a:t>USDOT – FHWA Resource Center</a:t>
            </a:r>
          </a:p>
          <a:p>
            <a:r>
              <a:rPr lang="en-US" dirty="0" smtClean="0"/>
              <a:t>2014 TRB</a:t>
            </a:r>
            <a:endParaRPr lang="en-US" dirty="0"/>
          </a:p>
        </p:txBody>
      </p:sp>
    </p:spTree>
    <p:extLst>
      <p:ext uri="{BB962C8B-B14F-4D97-AF65-F5344CB8AC3E}">
        <p14:creationId xmlns:p14="http://schemas.microsoft.com/office/powerpoint/2010/main" val="28087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a:t>
            </a:r>
            <a:r>
              <a:rPr lang="en-US" baseline="0" dirty="0" smtClean="0"/>
              <a:t> Hacking</a:t>
            </a:r>
            <a:endParaRPr lang="en-US" dirty="0"/>
          </a:p>
        </p:txBody>
      </p:sp>
      <p:sp>
        <p:nvSpPr>
          <p:cNvPr id="3" name="Content Placeholder 2"/>
          <p:cNvSpPr>
            <a:spLocks noGrp="1"/>
          </p:cNvSpPr>
          <p:nvPr>
            <p:ph idx="1"/>
          </p:nvPr>
        </p:nvSpPr>
        <p:spPr/>
        <p:txBody>
          <a:bodyPr/>
          <a:lstStyle/>
          <a:p>
            <a:r>
              <a:rPr lang="en-US" dirty="0" smtClean="0"/>
              <a:t>Hacking</a:t>
            </a:r>
            <a:r>
              <a:rPr lang="en-US" baseline="0" dirty="0" smtClean="0"/>
              <a:t> software released</a:t>
            </a:r>
          </a:p>
          <a:p>
            <a:pPr lvl="1"/>
            <a:r>
              <a:rPr lang="en-US" dirty="0" smtClean="0"/>
              <a:t>Ford, Toyota, Mini Cooper</a:t>
            </a:r>
          </a:p>
          <a:p>
            <a:pPr lvl="1"/>
            <a:r>
              <a:rPr lang="en-US" dirty="0"/>
              <a:t>http://blog.ioactive.com/2013/08/car-hacking-content.html</a:t>
            </a:r>
            <a:endParaRPr lang="en-US" baseline="0" dirty="0" smtClean="0"/>
          </a:p>
          <a:p>
            <a:r>
              <a:rPr lang="en-US" baseline="0" dirty="0" smtClean="0"/>
              <a:t>Hacking driverless vehicles</a:t>
            </a:r>
          </a:p>
          <a:p>
            <a:pPr lvl="1"/>
            <a:r>
              <a:rPr lang="en-US" dirty="0" smtClean="0"/>
              <a:t>https://www.defcon.org/images/defcon-21/dc-21-presentations/Zoz/DEFCON-21-Zoz-Hacking-Driverless-Vehicles.pdf</a:t>
            </a:r>
          </a:p>
          <a:p>
            <a:pPr lvl="1"/>
            <a:r>
              <a:rPr lang="en-US" dirty="0"/>
              <a:t>http://youtu.be/k5E28fp4oc0</a:t>
            </a:r>
          </a:p>
        </p:txBody>
      </p:sp>
    </p:spTree>
    <p:extLst>
      <p:ext uri="{BB962C8B-B14F-4D97-AF65-F5344CB8AC3E}">
        <p14:creationId xmlns:p14="http://schemas.microsoft.com/office/powerpoint/2010/main" val="3774296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to the masses</a:t>
            </a:r>
            <a:endParaRPr lang="en-US" dirty="0"/>
          </a:p>
        </p:txBody>
      </p:sp>
      <p:sp>
        <p:nvSpPr>
          <p:cNvPr id="3" name="Content Placeholder 2"/>
          <p:cNvSpPr>
            <a:spLocks noGrp="1"/>
          </p:cNvSpPr>
          <p:nvPr>
            <p:ph idx="1"/>
          </p:nvPr>
        </p:nvSpPr>
        <p:spPr/>
        <p:txBody>
          <a:bodyPr>
            <a:normAutofit/>
          </a:bodyPr>
          <a:lstStyle/>
          <a:p>
            <a:r>
              <a:rPr lang="en-US" dirty="0" smtClean="0"/>
              <a:t>Limit</a:t>
            </a:r>
            <a:r>
              <a:rPr lang="en-US" baseline="0" dirty="0" smtClean="0"/>
              <a:t> </a:t>
            </a:r>
            <a:r>
              <a:rPr lang="en-US" dirty="0" smtClean="0"/>
              <a:t>Fear</a:t>
            </a:r>
            <a:r>
              <a:rPr lang="en-US" baseline="0" dirty="0" smtClean="0"/>
              <a:t>, Uncertainty, and Doubt</a:t>
            </a:r>
          </a:p>
          <a:p>
            <a:r>
              <a:rPr lang="en-US" dirty="0" smtClean="0"/>
              <a:t>Concerns about DSRC privacy</a:t>
            </a:r>
          </a:p>
          <a:p>
            <a:r>
              <a:rPr lang="en-US" dirty="0" smtClean="0"/>
              <a:t>Compounded by a blindsided agency</a:t>
            </a:r>
          </a:p>
          <a:p>
            <a:endParaRPr lang="en-US" dirty="0"/>
          </a:p>
          <a:p>
            <a:r>
              <a:rPr lang="en-US" dirty="0"/>
              <a:t>http://</a:t>
            </a:r>
            <a:r>
              <a:rPr lang="en-US" dirty="0" smtClean="0"/>
              <a:t>youtu.be/T43Ti7c11lY</a:t>
            </a:r>
            <a:r>
              <a:rPr lang="en-US" dirty="0"/>
              <a:t> </a:t>
            </a:r>
            <a:r>
              <a:rPr lang="en-US" dirty="0" smtClean="0"/>
              <a:t> 39:00</a:t>
            </a:r>
          </a:p>
          <a:p>
            <a:r>
              <a:rPr lang="en-US" dirty="0"/>
              <a:t>http://</a:t>
            </a:r>
            <a:r>
              <a:rPr lang="en-US" dirty="0" smtClean="0"/>
              <a:t>youtu.be/9uHaeq60p2A  33:14</a:t>
            </a:r>
          </a:p>
          <a:p>
            <a:endParaRPr lang="en-US" dirty="0" smtClean="0"/>
          </a:p>
          <a:p>
            <a:r>
              <a:rPr lang="en-US" dirty="0" smtClean="0"/>
              <a:t>SQL Hack - Public Transport Victoria, AU – December 27, 2013</a:t>
            </a:r>
            <a:endParaRPr lang="en-US" dirty="0"/>
          </a:p>
        </p:txBody>
      </p:sp>
    </p:spTree>
    <p:extLst>
      <p:ext uri="{BB962C8B-B14F-4D97-AF65-F5344CB8AC3E}">
        <p14:creationId xmlns:p14="http://schemas.microsoft.com/office/powerpoint/2010/main" val="640072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
            </a:r>
            <a:r>
              <a:rPr lang="en-US" baseline="0" dirty="0" smtClean="0"/>
              <a:t> Johns Ambulance Service</a:t>
            </a:r>
            <a:endParaRPr lang="en-US" dirty="0"/>
          </a:p>
        </p:txBody>
      </p:sp>
      <p:sp>
        <p:nvSpPr>
          <p:cNvPr id="3" name="Content Placeholder 2"/>
          <p:cNvSpPr>
            <a:spLocks noGrp="1"/>
          </p:cNvSpPr>
          <p:nvPr>
            <p:ph idx="1"/>
          </p:nvPr>
        </p:nvSpPr>
        <p:spPr/>
        <p:txBody>
          <a:bodyPr/>
          <a:lstStyle/>
          <a:p>
            <a:r>
              <a:rPr lang="en-US" dirty="0" smtClean="0"/>
              <a:t>December</a:t>
            </a:r>
            <a:r>
              <a:rPr lang="en-US" baseline="0" dirty="0" smtClean="0"/>
              <a:t> 11, 2011</a:t>
            </a:r>
          </a:p>
          <a:p>
            <a:r>
              <a:rPr lang="en-US" baseline="0" dirty="0" smtClean="0"/>
              <a:t>Walked in </a:t>
            </a:r>
            <a:r>
              <a:rPr lang="en-US" baseline="0" dirty="0" err="1" smtClean="0"/>
              <a:t>Conflicker</a:t>
            </a:r>
            <a:r>
              <a:rPr lang="en-US" baseline="0" dirty="0" smtClean="0"/>
              <a:t> virus</a:t>
            </a:r>
          </a:p>
          <a:p>
            <a:r>
              <a:rPr lang="en-US" baseline="0" dirty="0" smtClean="0"/>
              <a:t>Automated response system disabled</a:t>
            </a:r>
          </a:p>
          <a:p>
            <a:pPr lvl="1"/>
            <a:r>
              <a:rPr lang="en-US" baseline="0" dirty="0" smtClean="0"/>
              <a:t>AVL of ambulances</a:t>
            </a:r>
          </a:p>
          <a:p>
            <a:pPr lvl="1"/>
            <a:r>
              <a:rPr lang="en-US" baseline="0" dirty="0" smtClean="0"/>
              <a:t>Lost of mobile data terminal communication</a:t>
            </a:r>
          </a:p>
          <a:p>
            <a:r>
              <a:rPr lang="en-US" baseline="0" dirty="0" smtClean="0"/>
              <a:t>Crashed on Wednesday night, restored on Saturday morning</a:t>
            </a:r>
          </a:p>
          <a:p>
            <a:endParaRPr lang="en-US" baseline="0" dirty="0" smtClean="0"/>
          </a:p>
          <a:p>
            <a:pPr marL="0" indent="0">
              <a:buNone/>
            </a:pPr>
            <a:r>
              <a:rPr lang="en-US" baseline="0" dirty="0" smtClean="0"/>
              <a:t>Source: Waikato Times, December 11, 2011</a:t>
            </a:r>
            <a:endParaRPr lang="en-US" dirty="0"/>
          </a:p>
        </p:txBody>
      </p:sp>
    </p:spTree>
    <p:extLst>
      <p:ext uri="{BB962C8B-B14F-4D97-AF65-F5344CB8AC3E}">
        <p14:creationId xmlns:p14="http://schemas.microsoft.com/office/powerpoint/2010/main" val="328126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Hacking Floating Car Data</a:t>
            </a:r>
            <a:endParaRPr lang="en-US" dirty="0"/>
          </a:p>
        </p:txBody>
      </p:sp>
      <p:sp>
        <p:nvSpPr>
          <p:cNvPr id="3" name="Content Placeholder 2"/>
          <p:cNvSpPr>
            <a:spLocks noGrp="1"/>
          </p:cNvSpPr>
          <p:nvPr>
            <p:ph idx="1"/>
          </p:nvPr>
        </p:nvSpPr>
        <p:spPr>
          <a:xfrm>
            <a:off x="380999" y="1600200"/>
            <a:ext cx="8358739" cy="4191000"/>
          </a:xfrm>
        </p:spPr>
        <p:txBody>
          <a:bodyPr/>
          <a:lstStyle/>
          <a:p>
            <a:r>
              <a:rPr lang="en-US" dirty="0" smtClean="0"/>
              <a:t>March 12, 2013</a:t>
            </a:r>
            <a:r>
              <a:rPr lang="en-US" baseline="0" dirty="0" smtClean="0"/>
              <a:t> </a:t>
            </a:r>
            <a:r>
              <a:rPr lang="en-US" baseline="0" dirty="0" err="1" smtClean="0"/>
              <a:t>Blackhat</a:t>
            </a:r>
            <a:r>
              <a:rPr lang="en-US" baseline="0" dirty="0" smtClean="0"/>
              <a:t> EU - </a:t>
            </a:r>
            <a:r>
              <a:rPr lang="en-US" dirty="0" smtClean="0"/>
              <a:t>Messing with Google</a:t>
            </a:r>
            <a:r>
              <a:rPr lang="en-US" baseline="0" dirty="0" smtClean="0"/>
              <a:t> and </a:t>
            </a:r>
            <a:r>
              <a:rPr lang="en-US" baseline="0" dirty="0" err="1" smtClean="0"/>
              <a:t>Waze</a:t>
            </a:r>
            <a:r>
              <a:rPr lang="en-US" baseline="0" dirty="0" smtClean="0"/>
              <a:t> traffic information (</a:t>
            </a:r>
            <a:r>
              <a:rPr lang="en-US" dirty="0" smtClean="0"/>
              <a:t>bh-eu-13-floating-car-data-jeske-wp.pdf)</a:t>
            </a:r>
          </a:p>
        </p:txBody>
      </p:sp>
      <p:pic>
        <p:nvPicPr>
          <p:cNvPr id="4" name="Picture 3"/>
          <p:cNvPicPr>
            <a:picLocks noChangeAspect="1"/>
          </p:cNvPicPr>
          <p:nvPr/>
        </p:nvPicPr>
        <p:blipFill>
          <a:blip r:embed="rId2"/>
          <a:stretch>
            <a:fillRect/>
          </a:stretch>
        </p:blipFill>
        <p:spPr>
          <a:xfrm>
            <a:off x="484971" y="2303646"/>
            <a:ext cx="8254767" cy="4554354"/>
          </a:xfrm>
          <a:prstGeom prst="rect">
            <a:avLst/>
          </a:prstGeom>
        </p:spPr>
      </p:pic>
    </p:spTree>
    <p:extLst>
      <p:ext uri="{BB962C8B-B14F-4D97-AF65-F5344CB8AC3E}">
        <p14:creationId xmlns:p14="http://schemas.microsoft.com/office/powerpoint/2010/main" val="753070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Card </a:t>
            </a:r>
            <a:endParaRPr lang="en-US" dirty="0"/>
          </a:p>
        </p:txBody>
      </p:sp>
      <p:sp>
        <p:nvSpPr>
          <p:cNvPr id="3" name="Content Placeholder 2"/>
          <p:cNvSpPr>
            <a:spLocks noGrp="1"/>
          </p:cNvSpPr>
          <p:nvPr>
            <p:ph idx="1"/>
          </p:nvPr>
        </p:nvSpPr>
        <p:spPr/>
        <p:txBody>
          <a:bodyPr/>
          <a:lstStyle/>
          <a:p>
            <a:r>
              <a:rPr lang="en-US" dirty="0" smtClean="0"/>
              <a:t>Christchurch</a:t>
            </a:r>
            <a:r>
              <a:rPr lang="en-US" baseline="0" dirty="0" smtClean="0"/>
              <a:t> transport card</a:t>
            </a:r>
          </a:p>
          <a:p>
            <a:pPr lvl="1"/>
            <a:r>
              <a:rPr lang="en-US" dirty="0" smtClean="0"/>
              <a:t>Kiwicon7 – November, 2013</a:t>
            </a:r>
            <a:endParaRPr lang="en-US" baseline="0" dirty="0" smtClean="0"/>
          </a:p>
          <a:p>
            <a:pPr lvl="1"/>
            <a:r>
              <a:rPr lang="en-US" dirty="0" smtClean="0">
                <a:hlinkClick r:id="rId3"/>
              </a:rPr>
              <a:t>http://youtu.be/gB3EcBp34Xc</a:t>
            </a:r>
            <a:endParaRPr lang="en-US" dirty="0" smtClean="0"/>
          </a:p>
          <a:p>
            <a:pPr lvl="0"/>
            <a:r>
              <a:rPr lang="en-US" dirty="0" smtClean="0"/>
              <a:t>MARTA Breeze Card</a:t>
            </a:r>
            <a:r>
              <a:rPr lang="en-US" baseline="0" dirty="0"/>
              <a:t> </a:t>
            </a:r>
            <a:r>
              <a:rPr lang="en-US" baseline="0" dirty="0" smtClean="0"/>
              <a:t>– December 27, 2013</a:t>
            </a:r>
          </a:p>
          <a:p>
            <a:pPr lvl="1"/>
            <a:r>
              <a:rPr lang="en-US" dirty="0" smtClean="0"/>
              <a:t>https://www.myfoxatlanta.com</a:t>
            </a:r>
          </a:p>
          <a:p>
            <a:r>
              <a:rPr lang="en-US" baseline="0" dirty="0" err="1" smtClean="0"/>
              <a:t>MiFare</a:t>
            </a:r>
            <a:r>
              <a:rPr lang="en-US" baseline="0" dirty="0" smtClean="0"/>
              <a:t> Ultralight cards continues to be a problem</a:t>
            </a:r>
            <a:endParaRPr lang="en-US" dirty="0" smtClean="0"/>
          </a:p>
        </p:txBody>
      </p:sp>
    </p:spTree>
    <p:extLst>
      <p:ext uri="{BB962C8B-B14F-4D97-AF65-F5344CB8AC3E}">
        <p14:creationId xmlns:p14="http://schemas.microsoft.com/office/powerpoint/2010/main" val="807547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a:t>
            </a:r>
            <a:r>
              <a:rPr lang="en-US" baseline="0" dirty="0" smtClean="0"/>
              <a:t> numbers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58779649"/>
              </p:ext>
            </p:extLst>
          </p:nvPr>
        </p:nvGraphicFramePr>
        <p:xfrm>
          <a:off x="1229213" y="1600200"/>
          <a:ext cx="6667286" cy="1769222"/>
        </p:xfrm>
        <a:graphic>
          <a:graphicData uri="http://schemas.openxmlformats.org/drawingml/2006/table">
            <a:tbl>
              <a:tblPr>
                <a:tableStyleId>{5C22544A-7EE6-4342-B048-85BDC9FD1C3A}</a:tableStyleId>
              </a:tblPr>
              <a:tblGrid>
                <a:gridCol w="1193367"/>
                <a:gridCol w="1253806"/>
                <a:gridCol w="1137134"/>
                <a:gridCol w="955675"/>
                <a:gridCol w="1318592"/>
                <a:gridCol w="808712"/>
              </a:tblGrid>
              <a:tr h="305981">
                <a:tc gridSpan="2">
                  <a:txBody>
                    <a:bodyPr/>
                    <a:lstStyle/>
                    <a:p>
                      <a:pPr algn="ctr" fontAlgn="ctr"/>
                      <a:r>
                        <a:rPr lang="en-US" sz="2000" b="1" u="none" strike="noStrike" dirty="0" smtClean="0">
                          <a:solidFill>
                            <a:schemeClr val="bg1"/>
                          </a:solidFill>
                          <a:effectLst/>
                        </a:rPr>
                        <a:t>5 (9.21%)</a:t>
                      </a:r>
                      <a:endParaRPr lang="en-US" sz="20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hMerge="1">
                  <a:txBody>
                    <a:bodyPr/>
                    <a:lstStyle/>
                    <a:p>
                      <a:endParaRPr lang="en-US"/>
                    </a:p>
                  </a:txBody>
                  <a:tcPr/>
                </a:tc>
                <a:tc gridSpan="2">
                  <a:txBody>
                    <a:bodyPr/>
                    <a:lstStyle/>
                    <a:p>
                      <a:pPr algn="ctr" fontAlgn="ctr"/>
                      <a:r>
                        <a:rPr lang="en-US" sz="2000" b="1" u="none" strike="noStrike" dirty="0" smtClean="0">
                          <a:solidFill>
                            <a:schemeClr val="bg1"/>
                          </a:solidFill>
                          <a:effectLst/>
                        </a:rPr>
                        <a:t>6 (17.78%)</a:t>
                      </a:r>
                      <a:endParaRPr lang="en-US" sz="20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hMerge="1">
                  <a:txBody>
                    <a:bodyPr/>
                    <a:lstStyle/>
                    <a:p>
                      <a:endParaRPr lang="en-US"/>
                    </a:p>
                  </a:txBody>
                  <a:tcPr/>
                </a:tc>
                <a:tc gridSpan="2">
                  <a:txBody>
                    <a:bodyPr/>
                    <a:lstStyle/>
                    <a:p>
                      <a:pPr algn="ctr" fontAlgn="ctr"/>
                      <a:r>
                        <a:rPr lang="en-US" sz="2000" b="1" u="none" strike="noStrike" dirty="0" smtClean="0">
                          <a:solidFill>
                            <a:schemeClr val="bg1"/>
                          </a:solidFill>
                          <a:effectLst/>
                        </a:rPr>
                        <a:t>7 (7.28%)</a:t>
                      </a:r>
                      <a:endParaRPr lang="en-US" sz="20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hMerge="1">
                  <a:txBody>
                    <a:bodyPr/>
                    <a:lstStyle/>
                    <a:p>
                      <a:endParaRPr lang="en-US"/>
                    </a:p>
                  </a:txBody>
                  <a:tcPr/>
                </a:tc>
              </a:tr>
              <a:tr h="292073">
                <a:tc>
                  <a:txBody>
                    <a:bodyPr/>
                    <a:lstStyle/>
                    <a:p>
                      <a:pPr algn="ctr" fontAlgn="ctr"/>
                      <a:r>
                        <a:rPr lang="en-US" sz="2000" b="1" u="sng" strike="noStrike" smtClean="0">
                          <a:solidFill>
                            <a:schemeClr val="tx1"/>
                          </a:solidFill>
                          <a:effectLst/>
                        </a:rPr>
                        <a:t>PSWD</a:t>
                      </a:r>
                      <a:endParaRPr lang="en-US" sz="2000" b="1" i="0" u="sng" strike="noStrike" dirty="0">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2000" b="1" i="0" u="sng" strike="noStrike" dirty="0">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1" u="sng" strike="noStrike" smtClean="0">
                          <a:solidFill>
                            <a:schemeClr val="tx1"/>
                          </a:solidFill>
                          <a:effectLst/>
                        </a:rPr>
                        <a:t>PSWD</a:t>
                      </a:r>
                      <a:endParaRPr lang="en-US" sz="2000" b="1" i="0" u="sng" strike="noStrike">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2000" b="1" i="0" u="sng" strike="noStrike" dirty="0">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1" u="sng" strike="noStrike" smtClean="0">
                          <a:solidFill>
                            <a:schemeClr val="tx1"/>
                          </a:solidFill>
                          <a:effectLst/>
                        </a:rPr>
                        <a:t>PSWD</a:t>
                      </a:r>
                      <a:endParaRPr lang="en-US" sz="2000" b="1" i="0" u="sng" strike="noStrike">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2000" b="1" i="0" u="sng" strike="noStrike" dirty="0">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r>
              <a:tr h="381778">
                <a:tc>
                  <a:txBody>
                    <a:bodyPr/>
                    <a:lstStyle/>
                    <a:p>
                      <a:pPr algn="r" fontAlgn="ctr"/>
                      <a:r>
                        <a:rPr lang="en-US" sz="1800" b="1" u="none" strike="noStrike" dirty="0">
                          <a:effectLst/>
                        </a:rPr>
                        <a:t>12345</a:t>
                      </a:r>
                      <a:endParaRPr lang="en-US" sz="1800" b="1" i="0" u="none" strike="noStrike" dirty="0">
                        <a:solidFill>
                          <a:srgbClr val="FFFFFF"/>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tcPr>
                </a:tc>
                <a:tc>
                  <a:txBody>
                    <a:bodyPr/>
                    <a:lstStyle/>
                    <a:p>
                      <a:pPr algn="r" fontAlgn="ctr"/>
                      <a:r>
                        <a:rPr lang="en-US" sz="1800" b="1" u="none" strike="noStrike" dirty="0">
                          <a:solidFill>
                            <a:schemeClr val="bg1"/>
                          </a:solidFill>
                          <a:effectLst/>
                        </a:rPr>
                        <a:t>22.80%</a:t>
                      </a:r>
                      <a:endParaRPr lang="en-US" sz="1800" b="1" i="0" u="none" strike="noStrike" dirty="0">
                        <a:solidFill>
                          <a:schemeClr val="bg1"/>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solidFill>
                      <a:schemeClr val="tx1"/>
                    </a:solidFill>
                  </a:tcPr>
                </a:tc>
                <a:tc>
                  <a:txBody>
                    <a:bodyPr/>
                    <a:lstStyle/>
                    <a:p>
                      <a:pPr algn="r" fontAlgn="ctr"/>
                      <a:r>
                        <a:rPr lang="en-US" sz="1800" b="1" u="none" strike="noStrike" dirty="0">
                          <a:effectLst/>
                        </a:rPr>
                        <a:t>123456</a:t>
                      </a:r>
                      <a:endParaRPr lang="en-US" sz="1800" b="1" i="0" u="none" strike="noStrike" dirty="0">
                        <a:solidFill>
                          <a:srgbClr val="FFFFFF"/>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tcPr>
                </a:tc>
                <a:tc>
                  <a:txBody>
                    <a:bodyPr/>
                    <a:lstStyle/>
                    <a:p>
                      <a:pPr algn="r" fontAlgn="ctr"/>
                      <a:r>
                        <a:rPr lang="en-US" sz="1800" b="1" u="none" strike="noStrike" dirty="0">
                          <a:solidFill>
                            <a:schemeClr val="bg1"/>
                          </a:solidFill>
                          <a:effectLst/>
                        </a:rPr>
                        <a:t>11.68%</a:t>
                      </a:r>
                      <a:endParaRPr lang="en-US" sz="1800" b="1" i="0" u="none" strike="noStrike" dirty="0">
                        <a:solidFill>
                          <a:schemeClr val="bg1"/>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solidFill>
                      <a:schemeClr val="tx1"/>
                    </a:solidFill>
                  </a:tcPr>
                </a:tc>
                <a:tc>
                  <a:txBody>
                    <a:bodyPr/>
                    <a:lstStyle/>
                    <a:p>
                      <a:pPr algn="r" fontAlgn="ctr"/>
                      <a:r>
                        <a:rPr lang="en-US" sz="1800" b="1" u="none" strike="noStrike">
                          <a:effectLst/>
                        </a:rPr>
                        <a:t>1234567</a:t>
                      </a:r>
                      <a:endParaRPr lang="en-US" sz="1800" b="1" i="0" u="none" strike="noStrike">
                        <a:solidFill>
                          <a:srgbClr val="FFFFFF"/>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tcPr>
                </a:tc>
                <a:tc>
                  <a:txBody>
                    <a:bodyPr/>
                    <a:lstStyle/>
                    <a:p>
                      <a:pPr algn="r" fontAlgn="ctr"/>
                      <a:r>
                        <a:rPr lang="en-US" sz="1800" b="1" u="none" strike="noStrike" dirty="0">
                          <a:solidFill>
                            <a:schemeClr val="bg1"/>
                          </a:solidFill>
                          <a:effectLst/>
                        </a:rPr>
                        <a:t>3.44%</a:t>
                      </a:r>
                      <a:endParaRPr lang="en-US" sz="1800" b="1" i="0" u="none" strike="noStrike" dirty="0">
                        <a:solidFill>
                          <a:schemeClr val="bg1"/>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solidFill>
                      <a:schemeClr val="tx1"/>
                    </a:solidFill>
                  </a:tcPr>
                </a:tc>
              </a:tr>
              <a:tr h="381778">
                <a:tc>
                  <a:txBody>
                    <a:bodyPr/>
                    <a:lstStyle/>
                    <a:p>
                      <a:pPr algn="r" fontAlgn="ctr"/>
                      <a:r>
                        <a:rPr lang="en-US" sz="1800" b="1" u="none" strike="noStrike" dirty="0">
                          <a:effectLst/>
                        </a:rPr>
                        <a:t>11111</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dirty="0">
                          <a:solidFill>
                            <a:schemeClr val="bg1"/>
                          </a:solidFill>
                          <a:effectLst/>
                        </a:rPr>
                        <a:t>4.48%</a:t>
                      </a:r>
                      <a:endParaRPr lang="en-US" sz="18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a:txBody>
                    <a:bodyPr/>
                    <a:lstStyle/>
                    <a:p>
                      <a:pPr algn="r" fontAlgn="ctr"/>
                      <a:r>
                        <a:rPr lang="en-US" sz="1800" b="1" u="none" strike="noStrike" dirty="0">
                          <a:effectLst/>
                        </a:rPr>
                        <a:t>123123</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dirty="0">
                          <a:solidFill>
                            <a:schemeClr val="bg1"/>
                          </a:solidFill>
                          <a:effectLst/>
                        </a:rPr>
                        <a:t>1.37%</a:t>
                      </a:r>
                      <a:endParaRPr lang="en-US" sz="18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a:txBody>
                    <a:bodyPr/>
                    <a:lstStyle/>
                    <a:p>
                      <a:pPr algn="r" fontAlgn="ctr"/>
                      <a:r>
                        <a:rPr lang="en-US" sz="1800" b="1" u="none" strike="noStrike" dirty="0">
                          <a:effectLst/>
                        </a:rPr>
                        <a:t>7777777</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dirty="0">
                          <a:solidFill>
                            <a:schemeClr val="bg1"/>
                          </a:solidFill>
                          <a:effectLst/>
                        </a:rPr>
                        <a:t>1.72%</a:t>
                      </a:r>
                      <a:endParaRPr lang="en-US" sz="18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r>
              <a:tr h="381778">
                <a:tc>
                  <a:txBody>
                    <a:bodyPr/>
                    <a:lstStyle/>
                    <a:p>
                      <a:pPr algn="r" fontAlgn="ctr"/>
                      <a:r>
                        <a:rPr lang="en-US" sz="1800" b="1" u="none" strike="noStrike">
                          <a:effectLst/>
                        </a:rPr>
                        <a:t>55555</a:t>
                      </a:r>
                      <a:endParaRPr lang="en-US" sz="1800" b="1" i="0" u="none" strike="noStrike">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a:solidFill>
                            <a:schemeClr val="bg1"/>
                          </a:solidFill>
                          <a:effectLst/>
                        </a:rPr>
                        <a:t>1.77%</a:t>
                      </a:r>
                      <a:endParaRPr lang="en-US" sz="1800" b="1" i="0" u="none" strike="noStrike">
                        <a:solidFill>
                          <a:schemeClr val="bg1"/>
                        </a:solidFill>
                        <a:effectLst/>
                        <a:latin typeface="Arial" panose="020B0604020202020204" pitchFamily="34" charset="0"/>
                      </a:endParaRPr>
                    </a:p>
                  </a:txBody>
                  <a:tcPr marL="7144" marR="7144" marT="7144" marB="0" anchor="ctr">
                    <a:solidFill>
                      <a:schemeClr val="tx1"/>
                    </a:solidFill>
                  </a:tcPr>
                </a:tc>
                <a:tc>
                  <a:txBody>
                    <a:bodyPr/>
                    <a:lstStyle/>
                    <a:p>
                      <a:pPr algn="r" fontAlgn="ctr"/>
                      <a:r>
                        <a:rPr lang="en-US" sz="1800" b="1" u="none" strike="noStrike">
                          <a:effectLst/>
                        </a:rPr>
                        <a:t>111111</a:t>
                      </a:r>
                      <a:endParaRPr lang="en-US" sz="1800" b="1" i="0" u="none" strike="noStrike">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dirty="0">
                          <a:solidFill>
                            <a:schemeClr val="bg1"/>
                          </a:solidFill>
                          <a:effectLst/>
                        </a:rPr>
                        <a:t>1.30%</a:t>
                      </a:r>
                      <a:endParaRPr lang="en-US" sz="18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a:txBody>
                    <a:bodyPr/>
                    <a:lstStyle/>
                    <a:p>
                      <a:pPr algn="r" fontAlgn="ctr"/>
                      <a:r>
                        <a:rPr lang="en-US" sz="1800" b="1" u="none" strike="noStrike" dirty="0">
                          <a:effectLst/>
                        </a:rPr>
                        <a:t>1111111</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dirty="0">
                          <a:solidFill>
                            <a:schemeClr val="bg1"/>
                          </a:solidFill>
                          <a:effectLst/>
                        </a:rPr>
                        <a:t>0.64%</a:t>
                      </a:r>
                      <a:endParaRPr lang="en-US" sz="18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r>
            </a:tbl>
          </a:graphicData>
        </a:graphic>
      </p:graphicFrame>
      <p:sp>
        <p:nvSpPr>
          <p:cNvPr id="5" name="TextBox 4"/>
          <p:cNvSpPr txBox="1"/>
          <p:nvPr/>
        </p:nvSpPr>
        <p:spPr>
          <a:xfrm>
            <a:off x="2708576" y="5597620"/>
            <a:ext cx="4017318" cy="300082"/>
          </a:xfrm>
          <a:prstGeom prst="rect">
            <a:avLst/>
          </a:prstGeom>
          <a:noFill/>
        </p:spPr>
        <p:txBody>
          <a:bodyPr wrap="none" rtlCol="0">
            <a:spAutoFit/>
          </a:bodyPr>
          <a:lstStyle/>
          <a:p>
            <a:r>
              <a:rPr lang="en-US" sz="1350" dirty="0">
                <a:hlinkClick r:id="rId3"/>
              </a:rPr>
              <a:t>http://www.datagenetics.com/blog/september32012/</a:t>
            </a:r>
            <a:endParaRPr lang="en-US" sz="1350" dirty="0"/>
          </a:p>
        </p:txBody>
      </p:sp>
      <p:graphicFrame>
        <p:nvGraphicFramePr>
          <p:cNvPr id="6" name="Table 5"/>
          <p:cNvGraphicFramePr>
            <a:graphicFrameLocks noGrp="1"/>
          </p:cNvGraphicFramePr>
          <p:nvPr>
            <p:extLst>
              <p:ext uri="{D42A27DB-BD31-4B8C-83A1-F6EECF244321}">
                <p14:modId xmlns:p14="http://schemas.microsoft.com/office/powerpoint/2010/main" val="312819395"/>
              </p:ext>
            </p:extLst>
          </p:nvPr>
        </p:nvGraphicFramePr>
        <p:xfrm>
          <a:off x="1272526" y="3610421"/>
          <a:ext cx="6580660" cy="1769222"/>
        </p:xfrm>
        <a:graphic>
          <a:graphicData uri="http://schemas.openxmlformats.org/drawingml/2006/table">
            <a:tbl>
              <a:tblPr>
                <a:tableStyleId>{5C22544A-7EE6-4342-B048-85BDC9FD1C3A}</a:tableStyleId>
              </a:tblPr>
              <a:tblGrid>
                <a:gridCol w="1139838"/>
                <a:gridCol w="843479"/>
                <a:gridCol w="1391460"/>
                <a:gridCol w="842622"/>
                <a:gridCol w="1458991"/>
                <a:gridCol w="904270"/>
              </a:tblGrid>
              <a:tr h="305981">
                <a:tc gridSpan="2">
                  <a:txBody>
                    <a:bodyPr/>
                    <a:lstStyle/>
                    <a:p>
                      <a:pPr algn="ctr" fontAlgn="ctr"/>
                      <a:r>
                        <a:rPr lang="en-US" sz="2000" b="1" u="none" strike="noStrike" dirty="0" smtClean="0">
                          <a:solidFill>
                            <a:schemeClr val="bg1"/>
                          </a:solidFill>
                          <a:effectLst/>
                        </a:rPr>
                        <a:t>8 (11.26%)</a:t>
                      </a:r>
                      <a:endParaRPr lang="en-US" sz="20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hMerge="1">
                  <a:txBody>
                    <a:bodyPr/>
                    <a:lstStyle/>
                    <a:p>
                      <a:endParaRPr lang="en-US"/>
                    </a:p>
                  </a:txBody>
                  <a:tcPr/>
                </a:tc>
                <a:tc gridSpan="2">
                  <a:txBody>
                    <a:bodyPr/>
                    <a:lstStyle/>
                    <a:p>
                      <a:pPr algn="ctr" fontAlgn="ctr"/>
                      <a:r>
                        <a:rPr lang="en-US" sz="2000" b="1" u="none" strike="noStrike" dirty="0" smtClean="0">
                          <a:solidFill>
                            <a:schemeClr val="bg1"/>
                          </a:solidFill>
                          <a:effectLst/>
                        </a:rPr>
                        <a:t>9 (2.95%)</a:t>
                      </a:r>
                      <a:endParaRPr lang="en-US" sz="20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hMerge="1">
                  <a:txBody>
                    <a:bodyPr/>
                    <a:lstStyle/>
                    <a:p>
                      <a:endParaRPr lang="en-US"/>
                    </a:p>
                  </a:txBody>
                  <a:tcPr/>
                </a:tc>
                <a:tc gridSpan="2">
                  <a:txBody>
                    <a:bodyPr/>
                    <a:lstStyle/>
                    <a:p>
                      <a:pPr algn="ctr" fontAlgn="ctr"/>
                      <a:r>
                        <a:rPr lang="en-US" sz="2000" b="1" u="none" strike="noStrike" dirty="0" smtClean="0">
                          <a:solidFill>
                            <a:schemeClr val="bg1"/>
                          </a:solidFill>
                          <a:effectLst/>
                        </a:rPr>
                        <a:t>10 (1.52%)</a:t>
                      </a:r>
                      <a:endParaRPr lang="en-US" sz="20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hMerge="1">
                  <a:txBody>
                    <a:bodyPr/>
                    <a:lstStyle/>
                    <a:p>
                      <a:endParaRPr lang="en-US"/>
                    </a:p>
                  </a:txBody>
                  <a:tcPr/>
                </a:tc>
              </a:tr>
              <a:tr h="292073">
                <a:tc>
                  <a:txBody>
                    <a:bodyPr/>
                    <a:lstStyle/>
                    <a:p>
                      <a:pPr algn="ctr" fontAlgn="ctr"/>
                      <a:r>
                        <a:rPr lang="en-US" sz="2000" b="1" u="sng" strike="noStrike" smtClean="0">
                          <a:solidFill>
                            <a:schemeClr val="tx1"/>
                          </a:solidFill>
                          <a:effectLst/>
                        </a:rPr>
                        <a:t>PSWD</a:t>
                      </a:r>
                      <a:endParaRPr lang="en-US" sz="2000" b="1" i="0" u="sng" strike="noStrike">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2000" b="1" i="0" u="sng" strike="noStrike" dirty="0">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1" u="sng" strike="noStrike" smtClean="0">
                          <a:solidFill>
                            <a:schemeClr val="tx1"/>
                          </a:solidFill>
                          <a:effectLst/>
                        </a:rPr>
                        <a:t>PSWD</a:t>
                      </a:r>
                      <a:endParaRPr lang="en-US" sz="2000" b="1" i="0" u="sng" strike="noStrike">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2000" b="1" i="0" u="sng" strike="noStrike" dirty="0">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1" u="sng" strike="noStrike" smtClean="0">
                          <a:solidFill>
                            <a:schemeClr val="tx1"/>
                          </a:solidFill>
                          <a:effectLst/>
                        </a:rPr>
                        <a:t>PSWD</a:t>
                      </a:r>
                      <a:endParaRPr lang="en-US" sz="2000" b="1" i="0" u="sng" strike="noStrike">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2000" b="1" i="0" u="sng" strike="noStrike" dirty="0">
                        <a:solidFill>
                          <a:schemeClr val="tx1"/>
                        </a:solidFill>
                        <a:effectLst/>
                        <a:latin typeface="Arial" panose="020B0604020202020204" pitchFamily="34" charset="0"/>
                      </a:endParaRPr>
                    </a:p>
                  </a:txBody>
                  <a:tcPr marL="7144" marR="7144" marT="7144" marB="0" anchor="ctr">
                    <a:lnB w="12700" cap="flat" cmpd="sng" algn="ctr">
                      <a:solidFill>
                        <a:schemeClr val="tx1"/>
                      </a:solidFill>
                      <a:prstDash val="solid"/>
                      <a:round/>
                      <a:headEnd type="none" w="med" len="med"/>
                      <a:tailEnd type="none" w="med" len="med"/>
                    </a:lnB>
                    <a:solidFill>
                      <a:schemeClr val="bg1"/>
                    </a:solidFill>
                  </a:tcPr>
                </a:tc>
              </a:tr>
              <a:tr h="381778">
                <a:tc>
                  <a:txBody>
                    <a:bodyPr/>
                    <a:lstStyle/>
                    <a:p>
                      <a:pPr algn="r" fontAlgn="ctr"/>
                      <a:r>
                        <a:rPr lang="en-US" sz="1800" b="1" u="none" strike="noStrike">
                          <a:effectLst/>
                        </a:rPr>
                        <a:t>12345678</a:t>
                      </a:r>
                      <a:endParaRPr lang="en-US" sz="1800" b="1" i="0" u="none" strike="noStrike">
                        <a:solidFill>
                          <a:srgbClr val="FFFFFF"/>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tcPr>
                </a:tc>
                <a:tc>
                  <a:txBody>
                    <a:bodyPr/>
                    <a:lstStyle/>
                    <a:p>
                      <a:pPr algn="r" fontAlgn="ctr"/>
                      <a:r>
                        <a:rPr lang="en-US" sz="1800" b="1" u="none" strike="noStrike" dirty="0">
                          <a:solidFill>
                            <a:schemeClr val="bg1"/>
                          </a:solidFill>
                          <a:effectLst/>
                        </a:rPr>
                        <a:t>11.83%</a:t>
                      </a:r>
                      <a:endParaRPr lang="en-US" sz="1800" b="1" i="0" u="none" strike="noStrike" dirty="0">
                        <a:solidFill>
                          <a:schemeClr val="bg1"/>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solidFill>
                      <a:schemeClr val="tx1"/>
                    </a:solidFill>
                  </a:tcPr>
                </a:tc>
                <a:tc>
                  <a:txBody>
                    <a:bodyPr/>
                    <a:lstStyle/>
                    <a:p>
                      <a:pPr algn="r" fontAlgn="ctr"/>
                      <a:r>
                        <a:rPr lang="en-US" sz="1800" b="1" u="none" strike="noStrike" dirty="0">
                          <a:effectLst/>
                        </a:rPr>
                        <a:t>123456789</a:t>
                      </a:r>
                      <a:endParaRPr lang="en-US" sz="1800" b="1" i="0" u="none" strike="noStrike" dirty="0">
                        <a:solidFill>
                          <a:srgbClr val="FFFFFF"/>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tcPr>
                </a:tc>
                <a:tc>
                  <a:txBody>
                    <a:bodyPr/>
                    <a:lstStyle/>
                    <a:p>
                      <a:pPr algn="r" fontAlgn="ctr"/>
                      <a:r>
                        <a:rPr lang="en-US" sz="1800" b="1" u="none" strike="noStrike">
                          <a:solidFill>
                            <a:schemeClr val="bg1"/>
                          </a:solidFill>
                          <a:effectLst/>
                        </a:rPr>
                        <a:t>35.26%</a:t>
                      </a:r>
                      <a:endParaRPr lang="en-US" sz="1800" b="1" i="0" u="none" strike="noStrike">
                        <a:solidFill>
                          <a:schemeClr val="bg1"/>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solidFill>
                      <a:schemeClr val="tx1"/>
                    </a:solidFill>
                  </a:tcPr>
                </a:tc>
                <a:tc>
                  <a:txBody>
                    <a:bodyPr/>
                    <a:lstStyle/>
                    <a:p>
                      <a:pPr algn="r" fontAlgn="ctr"/>
                      <a:r>
                        <a:rPr lang="en-US" sz="1800" b="1" u="none" strike="noStrike">
                          <a:effectLst/>
                        </a:rPr>
                        <a:t>1234567890</a:t>
                      </a:r>
                      <a:endParaRPr lang="en-US" sz="1800" b="1" i="0" u="none" strike="noStrike">
                        <a:solidFill>
                          <a:srgbClr val="FFFFFF"/>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tcPr>
                </a:tc>
                <a:tc>
                  <a:txBody>
                    <a:bodyPr/>
                    <a:lstStyle/>
                    <a:p>
                      <a:pPr algn="r" fontAlgn="ctr"/>
                      <a:r>
                        <a:rPr lang="en-US" sz="1800" u="none" strike="noStrike" dirty="0">
                          <a:solidFill>
                            <a:schemeClr val="bg1"/>
                          </a:solidFill>
                          <a:effectLst/>
                        </a:rPr>
                        <a:t>20.43%</a:t>
                      </a:r>
                      <a:endParaRPr lang="en-US" sz="1800" b="0" i="0" u="none" strike="noStrike" dirty="0">
                        <a:solidFill>
                          <a:schemeClr val="bg1"/>
                        </a:solidFill>
                        <a:effectLst/>
                        <a:latin typeface="Arial" panose="020B0604020202020204" pitchFamily="34" charset="0"/>
                      </a:endParaRPr>
                    </a:p>
                  </a:txBody>
                  <a:tcPr marL="7144" marR="7144" marT="7144" marB="0" anchor="ctr">
                    <a:lnT w="12700" cap="flat" cmpd="sng" algn="ctr">
                      <a:solidFill>
                        <a:schemeClr val="tx1"/>
                      </a:solidFill>
                      <a:prstDash val="solid"/>
                      <a:round/>
                      <a:headEnd type="none" w="med" len="med"/>
                      <a:tailEnd type="none" w="med" len="med"/>
                    </a:lnT>
                    <a:solidFill>
                      <a:schemeClr val="tx1"/>
                    </a:solidFill>
                  </a:tcPr>
                </a:tc>
              </a:tr>
              <a:tr h="381778">
                <a:tc>
                  <a:txBody>
                    <a:bodyPr/>
                    <a:lstStyle/>
                    <a:p>
                      <a:pPr algn="r" fontAlgn="ctr"/>
                      <a:r>
                        <a:rPr lang="en-US" sz="1800" b="1" u="none" strike="noStrike" dirty="0">
                          <a:effectLst/>
                        </a:rPr>
                        <a:t>11111111</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dirty="0">
                          <a:solidFill>
                            <a:schemeClr val="bg1"/>
                          </a:solidFill>
                          <a:effectLst/>
                        </a:rPr>
                        <a:t>1.33%</a:t>
                      </a:r>
                      <a:endParaRPr lang="en-US" sz="18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a:txBody>
                    <a:bodyPr/>
                    <a:lstStyle/>
                    <a:p>
                      <a:pPr algn="r" fontAlgn="ctr"/>
                      <a:r>
                        <a:rPr lang="en-US" sz="1800" b="1" u="none" strike="noStrike" dirty="0">
                          <a:effectLst/>
                        </a:rPr>
                        <a:t>987654321</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dirty="0">
                          <a:solidFill>
                            <a:schemeClr val="bg1"/>
                          </a:solidFill>
                          <a:effectLst/>
                        </a:rPr>
                        <a:t>3.66%</a:t>
                      </a:r>
                      <a:endParaRPr lang="en-US" sz="18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a:txBody>
                    <a:bodyPr/>
                    <a:lstStyle/>
                    <a:p>
                      <a:pPr algn="r" fontAlgn="ctr"/>
                      <a:r>
                        <a:rPr lang="en-US" sz="1800" b="1" u="none" strike="noStrike" dirty="0" smtClean="0">
                          <a:effectLst/>
                        </a:rPr>
                        <a:t>0123456789</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u="none" strike="noStrike" dirty="0">
                          <a:solidFill>
                            <a:schemeClr val="bg1"/>
                          </a:solidFill>
                          <a:effectLst/>
                        </a:rPr>
                        <a:t>2.32%</a:t>
                      </a:r>
                      <a:endParaRPr lang="en-US" sz="1800" b="0" i="0" u="none" strike="noStrike" dirty="0">
                        <a:solidFill>
                          <a:schemeClr val="bg1"/>
                        </a:solidFill>
                        <a:effectLst/>
                        <a:latin typeface="Arial" panose="020B0604020202020204" pitchFamily="34" charset="0"/>
                      </a:endParaRPr>
                    </a:p>
                  </a:txBody>
                  <a:tcPr marL="7144" marR="7144" marT="7144" marB="0" anchor="ctr">
                    <a:solidFill>
                      <a:schemeClr val="tx1"/>
                    </a:solidFill>
                  </a:tcPr>
                </a:tc>
              </a:tr>
              <a:tr h="381778">
                <a:tc>
                  <a:txBody>
                    <a:bodyPr/>
                    <a:lstStyle/>
                    <a:p>
                      <a:pPr algn="r" fontAlgn="ctr"/>
                      <a:r>
                        <a:rPr lang="en-US" sz="1800" b="1" u="none" strike="noStrike" dirty="0">
                          <a:effectLst/>
                        </a:rPr>
                        <a:t>88888888</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dirty="0">
                          <a:solidFill>
                            <a:schemeClr val="bg1"/>
                          </a:solidFill>
                          <a:effectLst/>
                        </a:rPr>
                        <a:t>0.96%</a:t>
                      </a:r>
                      <a:endParaRPr lang="en-US" sz="18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a:txBody>
                    <a:bodyPr/>
                    <a:lstStyle/>
                    <a:p>
                      <a:pPr algn="r" fontAlgn="ctr"/>
                      <a:r>
                        <a:rPr lang="en-US" sz="1800" b="1" u="none" strike="noStrike" dirty="0">
                          <a:effectLst/>
                        </a:rPr>
                        <a:t>123123123</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b="1" u="none" strike="noStrike" dirty="0">
                          <a:solidFill>
                            <a:schemeClr val="bg1"/>
                          </a:solidFill>
                          <a:effectLst/>
                        </a:rPr>
                        <a:t>1.59%</a:t>
                      </a:r>
                      <a:endParaRPr lang="en-US" sz="1800" b="1" i="0" u="none" strike="noStrike" dirty="0">
                        <a:solidFill>
                          <a:schemeClr val="bg1"/>
                        </a:solidFill>
                        <a:effectLst/>
                        <a:latin typeface="Arial" panose="020B0604020202020204" pitchFamily="34" charset="0"/>
                      </a:endParaRPr>
                    </a:p>
                  </a:txBody>
                  <a:tcPr marL="7144" marR="7144" marT="7144" marB="0" anchor="ctr">
                    <a:solidFill>
                      <a:schemeClr val="tx1"/>
                    </a:solidFill>
                  </a:tcPr>
                </a:tc>
                <a:tc>
                  <a:txBody>
                    <a:bodyPr/>
                    <a:lstStyle/>
                    <a:p>
                      <a:pPr algn="r" fontAlgn="ctr"/>
                      <a:r>
                        <a:rPr lang="en-US" sz="1800" b="1" u="none" strike="noStrike" dirty="0" smtClean="0">
                          <a:effectLst/>
                        </a:rPr>
                        <a:t>0987654321</a:t>
                      </a:r>
                      <a:endParaRPr lang="en-US" sz="1800" b="1" i="0" u="none" strike="noStrike" dirty="0">
                        <a:solidFill>
                          <a:srgbClr val="FFFFFF"/>
                        </a:solidFill>
                        <a:effectLst/>
                        <a:latin typeface="Arial" panose="020B0604020202020204" pitchFamily="34" charset="0"/>
                      </a:endParaRPr>
                    </a:p>
                  </a:txBody>
                  <a:tcPr marL="7144" marR="7144" marT="7144" marB="0" anchor="ctr"/>
                </a:tc>
                <a:tc>
                  <a:txBody>
                    <a:bodyPr/>
                    <a:lstStyle/>
                    <a:p>
                      <a:pPr algn="r" fontAlgn="ctr"/>
                      <a:r>
                        <a:rPr lang="en-US" sz="1800" u="none" strike="noStrike" dirty="0">
                          <a:solidFill>
                            <a:schemeClr val="bg1"/>
                          </a:solidFill>
                          <a:effectLst/>
                        </a:rPr>
                        <a:t>2.27%</a:t>
                      </a:r>
                      <a:endParaRPr lang="en-US" sz="1800" b="0" i="0" u="none" strike="noStrike" dirty="0">
                        <a:solidFill>
                          <a:schemeClr val="bg1"/>
                        </a:solidFill>
                        <a:effectLst/>
                        <a:latin typeface="Arial" panose="020B0604020202020204" pitchFamily="34" charset="0"/>
                      </a:endParaRPr>
                    </a:p>
                  </a:txBody>
                  <a:tcPr marL="7144" marR="7144" marT="7144" marB="0" anchor="ctr">
                    <a:solidFill>
                      <a:schemeClr val="tx1"/>
                    </a:solidFill>
                  </a:tcPr>
                </a:tc>
              </a:tr>
            </a:tbl>
          </a:graphicData>
        </a:graphic>
      </p:graphicFrame>
    </p:spTree>
    <p:extLst>
      <p:ext uri="{BB962C8B-B14F-4D97-AF65-F5344CB8AC3E}">
        <p14:creationId xmlns:p14="http://schemas.microsoft.com/office/powerpoint/2010/main" val="18941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7189" t="30388" r="8127" b="9983"/>
          <a:stretch/>
        </p:blipFill>
        <p:spPr>
          <a:xfrm>
            <a:off x="0" y="546100"/>
            <a:ext cx="6927900" cy="6311900"/>
          </a:xfrm>
        </p:spPr>
      </p:pic>
      <p:sp>
        <p:nvSpPr>
          <p:cNvPr id="6" name="TextBox 5"/>
          <p:cNvSpPr txBox="1"/>
          <p:nvPr/>
        </p:nvSpPr>
        <p:spPr>
          <a:xfrm>
            <a:off x="7059712" y="739889"/>
            <a:ext cx="1751798" cy="1477328"/>
          </a:xfrm>
          <a:prstGeom prst="rect">
            <a:avLst/>
          </a:prstGeom>
          <a:noFill/>
        </p:spPr>
        <p:txBody>
          <a:bodyPr wrap="square" rtlCol="0">
            <a:spAutoFit/>
          </a:bodyPr>
          <a:lstStyle/>
          <a:p>
            <a:r>
              <a:rPr lang="en-US" sz="1800" u="sng" kern="1200" dirty="0" smtClean="0">
                <a:solidFill>
                  <a:schemeClr val="tx1"/>
                </a:solidFill>
                <a:latin typeface="+mn-lt"/>
                <a:ea typeface="+mn-ea"/>
                <a:cs typeface="+mn-cs"/>
              </a:rPr>
              <a:t>Source: </a:t>
            </a:r>
            <a:r>
              <a:rPr lang="en-US" sz="1800" kern="1200" dirty="0" err="1" smtClean="0">
                <a:solidFill>
                  <a:schemeClr val="tx1"/>
                </a:solidFill>
                <a:latin typeface="+mn-lt"/>
                <a:ea typeface="+mn-ea"/>
                <a:cs typeface="+mn-cs"/>
              </a:rPr>
              <a:t>Trustwave</a:t>
            </a:r>
            <a:r>
              <a:rPr lang="en-US" sz="1800" kern="1200" dirty="0" smtClean="0">
                <a:solidFill>
                  <a:schemeClr val="tx1"/>
                </a:solidFill>
                <a:latin typeface="+mn-lt"/>
                <a:ea typeface="+mn-ea"/>
                <a:cs typeface="+mn-cs"/>
              </a:rPr>
              <a:t> 2013 Global Security Report</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1364390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a:t>
            </a:r>
            <a:r>
              <a:rPr lang="en-US" baseline="0" dirty="0" smtClean="0"/>
              <a:t> problems … reimagined…</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377" t="8857" r="20281" b="28880"/>
          <a:stretch/>
        </p:blipFill>
        <p:spPr>
          <a:xfrm>
            <a:off x="905428" y="1600200"/>
            <a:ext cx="7531377" cy="4521065"/>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95" y="1834047"/>
            <a:ext cx="7457610" cy="4190228"/>
          </a:xfrm>
          <a:prstGeom prst="rect">
            <a:avLst/>
          </a:prstGeom>
        </p:spPr>
      </p:pic>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43417" y="1863695"/>
            <a:ext cx="6609983" cy="3745457"/>
          </a:xfrm>
        </p:spPr>
      </p:pic>
    </p:spTree>
    <p:extLst>
      <p:ext uri="{BB962C8B-B14F-4D97-AF65-F5344CB8AC3E}">
        <p14:creationId xmlns:p14="http://schemas.microsoft.com/office/powerpoint/2010/main" val="13812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HWARC5">
  <a:themeElements>
    <a:clrScheme name="FHWARC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HWARC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FHWARC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HWARC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HWARC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HWARC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HWARC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HWARC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HWARC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TotalTime>
  <Words>461</Words>
  <Application>Microsoft Office PowerPoint</Application>
  <PresentationFormat>On-screen Show (4:3)</PresentationFormat>
  <Paragraphs>104</Paragraphs>
  <Slides>9</Slides>
  <Notes>3</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Custom Design</vt:lpstr>
      <vt:lpstr>FHWARC5</vt:lpstr>
      <vt:lpstr>Blank Presentation</vt:lpstr>
      <vt:lpstr>2014 Threats in Review</vt:lpstr>
      <vt:lpstr>Vehicle Hacking</vt:lpstr>
      <vt:lpstr>Talking to the masses</vt:lpstr>
      <vt:lpstr>St. Johns Ambulance Service</vt:lpstr>
      <vt:lpstr>Hacking Floating Car Data</vt:lpstr>
      <vt:lpstr>Payment Card </vt:lpstr>
      <vt:lpstr>PIN numbers</vt:lpstr>
      <vt:lpstr>PowerPoint Presentation</vt:lpstr>
      <vt:lpstr>Old problems … reimagined…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Threats in Review</dc:title>
  <dc:creator>Ed Fok</dc:creator>
  <cp:lastModifiedBy>imageusr</cp:lastModifiedBy>
  <cp:revision>30</cp:revision>
  <dcterms:created xsi:type="dcterms:W3CDTF">2014-01-10T23:36:33Z</dcterms:created>
  <dcterms:modified xsi:type="dcterms:W3CDTF">2014-02-26T15:56:08Z</dcterms:modified>
</cp:coreProperties>
</file>